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74" r:id="rId6"/>
    <p:sldId id="260" r:id="rId7"/>
    <p:sldId id="261" r:id="rId8"/>
    <p:sldId id="262" r:id="rId9"/>
    <p:sldId id="263" r:id="rId10"/>
    <p:sldId id="264" r:id="rId11"/>
    <p:sldId id="265" r:id="rId12"/>
    <p:sldId id="275" r:id="rId13"/>
    <p:sldId id="266" r:id="rId14"/>
    <p:sldId id="267" r:id="rId15"/>
    <p:sldId id="268" r:id="rId16"/>
    <p:sldId id="269" r:id="rId17"/>
    <p:sldId id="270" r:id="rId18"/>
    <p:sldId id="272" r:id="rId19"/>
    <p:sldId id="276" r:id="rId20"/>
    <p:sldId id="277" r:id="rId21"/>
    <p:sldId id="278" r:id="rId22"/>
    <p:sldId id="280"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77515"/>
  </p:normalViewPr>
  <p:slideViewPr>
    <p:cSldViewPr snapToGrid="0" snapToObjects="1">
      <p:cViewPr varScale="1">
        <p:scale>
          <a:sx n="65" d="100"/>
          <a:sy n="65" d="100"/>
        </p:scale>
        <p:origin x="9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3C6E4-AE61-2948-A02E-64DBDD218A91}" type="datetimeFigureOut">
              <a:rPr lang="en-US" smtClean="0"/>
              <a:t>3/2/16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5BEBE-8DD5-D044-9294-A471FFBAFC7E}" type="slidenum">
              <a:rPr lang="en-US" smtClean="0"/>
              <a:t>‹#›</a:t>
            </a:fld>
            <a:endParaRPr lang="en-US"/>
          </a:p>
        </p:txBody>
      </p:sp>
    </p:spTree>
    <p:extLst>
      <p:ext uri="{BB962C8B-B14F-4D97-AF65-F5344CB8AC3E}">
        <p14:creationId xmlns:p14="http://schemas.microsoft.com/office/powerpoint/2010/main" val="63014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www.slideshare.net</a:t>
            </a:r>
            <a:r>
              <a:rPr lang="en-US" dirty="0" smtClean="0"/>
              <a:t>/</a:t>
            </a:r>
            <a:r>
              <a:rPr lang="en-US" dirty="0" err="1" smtClean="0"/>
              <a:t>dianetch</a:t>
            </a:r>
            <a:r>
              <a:rPr lang="en-US" dirty="0" smtClean="0"/>
              <a:t>/principles-of-visual-design-6647916</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a:t>
            </a:fld>
            <a:endParaRPr lang="en-US"/>
          </a:p>
        </p:txBody>
      </p:sp>
    </p:spTree>
    <p:extLst>
      <p:ext uri="{BB962C8B-B14F-4D97-AF65-F5344CB8AC3E}">
        <p14:creationId xmlns:p14="http://schemas.microsoft.com/office/powerpoint/2010/main" val="144760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5BEBE-8DD5-D044-9294-A471FFBAFC7E}" type="slidenum">
              <a:rPr lang="en-US" smtClean="0"/>
              <a:t>21</a:t>
            </a:fld>
            <a:endParaRPr lang="en-US"/>
          </a:p>
        </p:txBody>
      </p:sp>
    </p:spTree>
    <p:extLst>
      <p:ext uri="{BB962C8B-B14F-4D97-AF65-F5344CB8AC3E}">
        <p14:creationId xmlns:p14="http://schemas.microsoft.com/office/powerpoint/2010/main" val="205868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E5BEBE-8DD5-D044-9294-A471FFBAFC7E}" type="slidenum">
              <a:rPr lang="en-US" smtClean="0"/>
              <a:t>22</a:t>
            </a:fld>
            <a:endParaRPr lang="en-US"/>
          </a:p>
        </p:txBody>
      </p:sp>
    </p:spTree>
    <p:extLst>
      <p:ext uri="{BB962C8B-B14F-4D97-AF65-F5344CB8AC3E}">
        <p14:creationId xmlns:p14="http://schemas.microsoft.com/office/powerpoint/2010/main" val="153138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Lorem</a:t>
            </a:r>
            <a:r>
              <a:rPr lang="en-US" dirty="0" smtClean="0"/>
              <a:t> </a:t>
            </a:r>
            <a:r>
              <a:rPr lang="en-US" dirty="0" err="1" smtClean="0"/>
              <a:t>ipsum</a:t>
            </a:r>
            <a:r>
              <a:rPr lang="en-US" baseline="0" dirty="0" smtClean="0"/>
              <a:t> text</a:t>
            </a:r>
          </a:p>
          <a:p>
            <a:endParaRPr lang="en-US" baseline="0" dirty="0" smtClean="0"/>
          </a:p>
          <a:p>
            <a:r>
              <a:rPr lang="en-US" dirty="0" err="1" smtClean="0"/>
              <a:t>Lorem</a:t>
            </a:r>
            <a:r>
              <a:rPr lang="en-US" baseline="0" dirty="0" smtClean="0"/>
              <a:t> </a:t>
            </a:r>
            <a:r>
              <a:rPr lang="en-US" baseline="0" dirty="0" err="1" smtClean="0"/>
              <a:t>ipsum</a:t>
            </a:r>
            <a:r>
              <a:rPr lang="en-US" baseline="0" dirty="0" smtClean="0"/>
              <a:t>—idea is to have “non-readable text” so people don’t get distracted by the text itself, and can focus on properties of its layout—font, shape, orientation, density, etc.</a:t>
            </a:r>
          </a:p>
          <a:p>
            <a:endParaRPr lang="en-US" baseline="0" dirty="0" smtClean="0"/>
          </a:p>
          <a:p>
            <a:r>
              <a:rPr lang="en-US" baseline="0" dirty="0" smtClean="0"/>
              <a:t>Normal distribution of text</a:t>
            </a:r>
          </a:p>
          <a:p>
            <a:endParaRPr lang="en-US" baseline="0" dirty="0" smtClean="0"/>
          </a:p>
          <a:p>
            <a:endParaRPr lang="en-US" baseline="0" dirty="0" smtClean="0"/>
          </a:p>
          <a:p>
            <a:r>
              <a:rPr lang="en-US" baseline="0" dirty="0" smtClean="0"/>
              <a:t>Dummy text used in printing and </a:t>
            </a:r>
            <a:r>
              <a:rPr lang="en-US" baseline="0" dirty="0" err="1" smtClean="0"/>
              <a:t>typsetting</a:t>
            </a:r>
            <a:r>
              <a:rPr lang="en-US" baseline="0" dirty="0" smtClean="0"/>
              <a:t> industry</a:t>
            </a:r>
          </a:p>
          <a:p>
            <a:r>
              <a:rPr lang="en-US" baseline="0" dirty="0" smtClean="0"/>
              <a:t>Been around since 1500s</a:t>
            </a:r>
          </a:p>
          <a:p>
            <a:r>
              <a:rPr lang="en-US" baseline="0" dirty="0" smtClean="0"/>
              <a:t>Theory of ethics</a:t>
            </a:r>
          </a:p>
          <a:p>
            <a:endParaRPr lang="en-US" baseline="0" dirty="0" smtClean="0"/>
          </a:p>
        </p:txBody>
      </p:sp>
      <p:sp>
        <p:nvSpPr>
          <p:cNvPr id="4" name="Slide Number Placeholder 3"/>
          <p:cNvSpPr>
            <a:spLocks noGrp="1"/>
          </p:cNvSpPr>
          <p:nvPr>
            <p:ph type="sldNum" sz="quarter" idx="10"/>
          </p:nvPr>
        </p:nvSpPr>
        <p:spPr/>
        <p:txBody>
          <a:bodyPr/>
          <a:lstStyle/>
          <a:p>
            <a:fld id="{2C9EC02C-7862-C04F-88CF-B6FBE0D0E7F9}" type="slidenum">
              <a:rPr lang="en-US" smtClean="0"/>
              <a:pPr/>
              <a:t>3</a:t>
            </a:fld>
            <a:endParaRPr lang="en-US"/>
          </a:p>
        </p:txBody>
      </p:sp>
    </p:spTree>
    <p:extLst>
      <p:ext uri="{BB962C8B-B14F-4D97-AF65-F5344CB8AC3E}">
        <p14:creationId xmlns:p14="http://schemas.microsoft.com/office/powerpoint/2010/main" val="111563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 Contrast refers to any difference of size, shape, or color used to distinguish text (or other elements, though here we’re focusing on text) from other pieces of text. The use of bold or italics is one common form of contrast — the difference in shape makes the bolded or italicized text stand out from the surrounding text. Increasing the size of headers and titles, or using ALL CAPS or </a:t>
            </a:r>
            <a:r>
              <a:rPr lang="en-US" dirty="0" err="1" smtClean="0"/>
              <a:t>smallcaps</a:t>
            </a:r>
            <a:r>
              <a:rPr lang="en-US" dirty="0" smtClean="0"/>
              <a:t> are other ways of distinguishing text. These techniques only work if used sparingly; a document typed in all capital letters has less contrast than one typed normally, so is harder, not easier, to read. </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4</a:t>
            </a:fld>
            <a:endParaRPr lang="en-US"/>
          </a:p>
        </p:txBody>
      </p:sp>
    </p:spTree>
    <p:extLst>
      <p:ext uri="{BB962C8B-B14F-4D97-AF65-F5344CB8AC3E}">
        <p14:creationId xmlns:p14="http://schemas.microsoft.com/office/powerpoint/2010/main" val="164913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 Contrast refers to any difference of size, shape, or color used to distinguish text (or other elements, though here we’re focusing on text) from other pieces of text. The use of bold or italics is one common form of contrast — the difference in shape makes the bolded or italicized text stand out from the surrounding text. Increasing the size of headers and titles, or using ALL CAPS or </a:t>
            </a:r>
            <a:r>
              <a:rPr lang="en-US" dirty="0" err="1" smtClean="0"/>
              <a:t>smallcaps</a:t>
            </a:r>
            <a:r>
              <a:rPr lang="en-US" dirty="0" smtClean="0"/>
              <a:t> are other ways of distinguishing text. These techniques only work if used sparingly; a document typed in all capital letters has less contrast than one typed normally, so is harder, not easier, to read. </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5</a:t>
            </a:fld>
            <a:endParaRPr lang="en-US"/>
          </a:p>
        </p:txBody>
      </p:sp>
    </p:spTree>
    <p:extLst>
      <p:ext uri="{BB962C8B-B14F-4D97-AF65-F5344CB8AC3E}">
        <p14:creationId xmlns:p14="http://schemas.microsoft.com/office/powerpoint/2010/main" val="131307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balance we have to find, but contrast helps keep something interesting</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7</a:t>
            </a:fld>
            <a:endParaRPr lang="en-US"/>
          </a:p>
        </p:txBody>
      </p:sp>
    </p:spTree>
    <p:extLst>
      <p:ext uri="{BB962C8B-B14F-4D97-AF65-F5344CB8AC3E}">
        <p14:creationId xmlns:p14="http://schemas.microsoft.com/office/powerpoint/2010/main" val="438561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 Repetition in your text is bad; repetition of your design elements is not only good but necessary. Once you’ve decided on a size and typeface for second-level headers, for instance, all second-level headers should look the same. For most documents, two or maybe three fonts — leaning heavily on one for all the body text, with the other two for headers and maybe sidebars — are enough. The same bullets should be used on every bulleted list. Information that appears on every page should appear in the same place on every page. Design elements — like horizontal rules between sections or corporate logos — should appear the same whenever they are used throughout the document. Repetition of design elements pulls the document together into a cohesive whole, and also improves readability as the reader comes to expect text that looks a certain way to indicate certain qualities (e.g. the start of a new section, a major point, or a piece of code. </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8</a:t>
            </a:fld>
            <a:endParaRPr lang="en-US"/>
          </a:p>
        </p:txBody>
      </p:sp>
    </p:spTree>
    <p:extLst>
      <p:ext uri="{BB962C8B-B14F-4D97-AF65-F5344CB8AC3E}">
        <p14:creationId xmlns:p14="http://schemas.microsoft.com/office/powerpoint/2010/main" val="918389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Alignment: Alignment is crucial not just to the cohesive appearance of your document but to the creation of contrast for elements like bulleted lists or double-indented long quotes. Your document should have a couple of vertical baselines and all text should be aligned to one of them. Unaligned text floats mysteriously, forcing the reader to figure out its relation to the rest of the document. Centered text is particularly bad (and is a novice’s favorite design trick). One immediate step you can take to vastly improve the appearance of your documents is to remove the “center” button from your software’s toolbar (or, less drastically, just ignore it). It is rarely self-evident what centering is meant to communicate, and too much centered text creates a sloppy, undisciplined look. </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10</a:t>
            </a:fld>
            <a:endParaRPr lang="en-US"/>
          </a:p>
        </p:txBody>
      </p:sp>
    </p:spTree>
    <p:extLst>
      <p:ext uri="{BB962C8B-B14F-4D97-AF65-F5344CB8AC3E}">
        <p14:creationId xmlns:p14="http://schemas.microsoft.com/office/powerpoint/2010/main" val="96503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how alignment happens in this poster</a:t>
            </a:r>
            <a:endParaRPr lang="en-US" dirty="0"/>
          </a:p>
        </p:txBody>
      </p:sp>
      <p:sp>
        <p:nvSpPr>
          <p:cNvPr id="4" name="Slide Number Placeholder 3"/>
          <p:cNvSpPr>
            <a:spLocks noGrp="1"/>
          </p:cNvSpPr>
          <p:nvPr>
            <p:ph type="sldNum" sz="quarter" idx="10"/>
          </p:nvPr>
        </p:nvSpPr>
        <p:spPr/>
        <p:txBody>
          <a:bodyPr/>
          <a:lstStyle/>
          <a:p>
            <a:fld id="{14E5BEBE-8DD5-D044-9294-A471FFBAFC7E}" type="slidenum">
              <a:rPr lang="en-US" smtClean="0"/>
              <a:t>12</a:t>
            </a:fld>
            <a:endParaRPr lang="en-US"/>
          </a:p>
        </p:txBody>
      </p:sp>
    </p:spTree>
    <p:extLst>
      <p:ext uri="{BB962C8B-B14F-4D97-AF65-F5344CB8AC3E}">
        <p14:creationId xmlns:p14="http://schemas.microsoft.com/office/powerpoint/2010/main" val="62768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Proximity: Pieces of information that are meant to complement each other should be near each other. One great offender here is business cards and ads in local newspapers, where the name, address, and phone number are all scattered around the ad or card (for example, in the corners). Your reader shouldn’t have to seek out the next logical piece of information; rather, use proximity to make sure that the next piece of information a reader sees is the next piece of information they should see. </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13</a:t>
            </a:fld>
            <a:endParaRPr lang="en-US"/>
          </a:p>
        </p:txBody>
      </p:sp>
    </p:spTree>
    <p:extLst>
      <p:ext uri="{BB962C8B-B14F-4D97-AF65-F5344CB8AC3E}">
        <p14:creationId xmlns:p14="http://schemas.microsoft.com/office/powerpoint/2010/main" val="1211523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BA8EED-06C8-8546-83B4-3D45F24799E3}"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190856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8EED-06C8-8546-83B4-3D45F24799E3}"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826234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8EED-06C8-8546-83B4-3D45F24799E3}"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88757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BA8EED-06C8-8546-83B4-3D45F24799E3}"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160141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BA8EED-06C8-8546-83B4-3D45F24799E3}"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749419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BA8EED-06C8-8546-83B4-3D45F24799E3}"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50572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BA8EED-06C8-8546-83B4-3D45F24799E3}" type="datetimeFigureOut">
              <a:rPr lang="en-US" smtClean="0"/>
              <a:t>3/2/16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204778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BA8EED-06C8-8546-83B4-3D45F24799E3}" type="datetimeFigureOut">
              <a:rPr lang="en-US" smtClean="0"/>
              <a:t>3/2/16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150244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8EED-06C8-8546-83B4-3D45F24799E3}" type="datetimeFigureOut">
              <a:rPr lang="en-US" smtClean="0"/>
              <a:t>3/2/16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141904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8EED-06C8-8546-83B4-3D45F24799E3}"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213423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A8EED-06C8-8546-83B4-3D45F24799E3}"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E4D484-84A0-DA44-AE41-00AD3997F158}" type="slidenum">
              <a:rPr lang="en-US" smtClean="0"/>
              <a:t>‹#›</a:t>
            </a:fld>
            <a:endParaRPr lang="en-US"/>
          </a:p>
        </p:txBody>
      </p:sp>
    </p:spTree>
    <p:extLst>
      <p:ext uri="{BB962C8B-B14F-4D97-AF65-F5344CB8AC3E}">
        <p14:creationId xmlns:p14="http://schemas.microsoft.com/office/powerpoint/2010/main" val="7427945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8EED-06C8-8546-83B4-3D45F24799E3}" type="datetimeFigureOut">
              <a:rPr lang="en-US" smtClean="0"/>
              <a:t>3/2/16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4D484-84A0-DA44-AE41-00AD3997F158}" type="slidenum">
              <a:rPr lang="en-US" smtClean="0"/>
              <a:t>‹#›</a:t>
            </a:fld>
            <a:endParaRPr lang="en-US"/>
          </a:p>
        </p:txBody>
      </p:sp>
    </p:spTree>
    <p:extLst>
      <p:ext uri="{BB962C8B-B14F-4D97-AF65-F5344CB8AC3E}">
        <p14:creationId xmlns:p14="http://schemas.microsoft.com/office/powerpoint/2010/main" val="67271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writingcenter.tamu.edu/Students/Handouts-Guides/Guides-(What-Are-You-Writing-)/Academic-Writing/Research-Posters" TargetMode="External"/><Relationship Id="rId4" Type="http://schemas.openxmlformats.org/officeDocument/2006/relationships/hyperlink" Target="http://colinpurrington.com/tips/poster-design" TargetMode="External"/><Relationship Id="rId5" Type="http://schemas.openxmlformats.org/officeDocument/2006/relationships/hyperlink" Target="https://octet.oberlin.edu/creating-academic-posters/" TargetMode="External"/><Relationship Id="rId6" Type="http://schemas.openxmlformats.org/officeDocument/2006/relationships/hyperlink" Target="http://kirsoplabs.co.uk/communication-skills/guide-creating-academic-poster/" TargetMode="External"/><Relationship Id="rId1" Type="http://schemas.openxmlformats.org/officeDocument/2006/relationships/slideLayout" Target="../slideLayouts/slideLayout2.xml"/><Relationship Id="rId2" Type="http://schemas.openxmlformats.org/officeDocument/2006/relationships/hyperlink" Target="http://hcitang.org/502/uist-example-gallery/posterexamplegallery.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smtClean="0"/>
              <a:t>Visual Design &amp; Posters</a:t>
            </a:r>
            <a:endParaRPr lang="en-US" dirty="0"/>
          </a:p>
        </p:txBody>
      </p:sp>
      <p:sp>
        <p:nvSpPr>
          <p:cNvPr id="3" name="Subtitle 2"/>
          <p:cNvSpPr>
            <a:spLocks noGrp="1"/>
          </p:cNvSpPr>
          <p:nvPr>
            <p:ph type="subTitle" idx="1"/>
          </p:nvPr>
        </p:nvSpPr>
        <p:spPr/>
        <p:txBody>
          <a:bodyPr/>
          <a:lstStyle/>
          <a:p>
            <a:pPr algn="l"/>
            <a:r>
              <a:rPr lang="en-US" dirty="0" smtClean="0"/>
              <a:t>Anthony Tang</a:t>
            </a:r>
            <a:endParaRPr lang="en-US" dirty="0"/>
          </a:p>
        </p:txBody>
      </p:sp>
    </p:spTree>
    <p:extLst>
      <p:ext uri="{BB962C8B-B14F-4D97-AF65-F5344CB8AC3E}">
        <p14:creationId xmlns:p14="http://schemas.microsoft.com/office/powerpoint/2010/main" val="29238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Design: Alignment</a:t>
            </a:r>
            <a:endParaRPr lang="en-US" dirty="0"/>
          </a:p>
        </p:txBody>
      </p:sp>
      <p:sp>
        <p:nvSpPr>
          <p:cNvPr id="5" name="Content Placeholder 4"/>
          <p:cNvSpPr>
            <a:spLocks noGrp="1"/>
          </p:cNvSpPr>
          <p:nvPr>
            <p:ph sz="half" idx="1"/>
          </p:nvPr>
        </p:nvSpPr>
        <p:spPr/>
        <p:txBody>
          <a:bodyPr>
            <a:noAutofit/>
          </a:bodyPr>
          <a:lstStyle/>
          <a:p>
            <a:pPr marL="0" indent="0">
              <a:buNone/>
            </a:pPr>
            <a:r>
              <a:rPr lang="en-US" dirty="0" smtClean="0"/>
              <a:t>Visual alignment helps to provide a context for contrast</a:t>
            </a:r>
          </a:p>
          <a:p>
            <a:pPr marL="0" indent="0">
              <a:buNone/>
            </a:pPr>
            <a:endParaRPr lang="en-US" dirty="0" smtClean="0"/>
          </a:p>
          <a:p>
            <a:pPr marL="0" indent="0">
              <a:buNone/>
            </a:pPr>
            <a:r>
              <a:rPr lang="en-US" dirty="0" smtClean="0"/>
              <a:t>“Center” is one that most designers avoid almost at all cost, as it does not help to guide a reader’s eye in a meaningful way</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10</a:t>
            </a:fld>
            <a:endParaRPr lang="en-US"/>
          </a:p>
        </p:txBody>
      </p:sp>
      <p:sp>
        <p:nvSpPr>
          <p:cNvPr id="7" name="Content Placeholder 5"/>
          <p:cNvSpPr txBox="1">
            <a:spLocks/>
          </p:cNvSpPr>
          <p:nvPr/>
        </p:nvSpPr>
        <p:spPr>
          <a:xfrm>
            <a:off x="6172200" y="1600200"/>
            <a:ext cx="4038600" cy="490234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u="sng" smtClean="0"/>
              <a:t>Lorem</a:t>
            </a:r>
            <a:r>
              <a:rPr lang="en-US" u="sng" smtClean="0"/>
              <a:t> </a:t>
            </a:r>
            <a:r>
              <a:rPr lang="en-US" b="1" u="sng" smtClean="0"/>
              <a:t>ipsum</a:t>
            </a:r>
            <a:r>
              <a:rPr lang="en-US" b="1" smtClean="0"/>
              <a:t>.</a:t>
            </a:r>
            <a:r>
              <a:rPr lang="en-US" smtClean="0"/>
              <a:t> dolor sit amet, consectetur adipisicing elit, sed do eiusmod tempor incididunt ut labore et dolore magna aliqua. </a:t>
            </a:r>
          </a:p>
          <a:p>
            <a:pPr marL="0" indent="0">
              <a:buNone/>
            </a:pPr>
            <a:r>
              <a:rPr lang="en-US" b="1" u="sng" smtClean="0"/>
              <a:t>Ut</a:t>
            </a:r>
            <a:r>
              <a:rPr lang="en-US" u="sng" smtClean="0"/>
              <a:t> </a:t>
            </a:r>
            <a:r>
              <a:rPr lang="en-US" b="1" u="sng" smtClean="0"/>
              <a:t>enim</a:t>
            </a:r>
            <a:r>
              <a:rPr lang="en-US" b="1" smtClean="0"/>
              <a:t>. </a:t>
            </a:r>
            <a:r>
              <a:rPr lang="en-US" smtClean="0"/>
              <a:t>ad minim veniam, quis nostrud exercitation ullamco laboris nisi ut aliquip ex ea commodo consequat. </a:t>
            </a:r>
          </a:p>
          <a:p>
            <a:pPr marL="0" indent="0">
              <a:buNone/>
            </a:pPr>
            <a:r>
              <a:rPr lang="en-US" b="1" u="sng" smtClean="0"/>
              <a:t>Duis</a:t>
            </a:r>
            <a:r>
              <a:rPr lang="en-US" u="sng" smtClean="0"/>
              <a:t> </a:t>
            </a:r>
            <a:r>
              <a:rPr lang="en-US" b="1" u="sng" smtClean="0"/>
              <a:t>aute</a:t>
            </a:r>
            <a:r>
              <a:rPr lang="en-US" b="1" smtClean="0"/>
              <a:t>.</a:t>
            </a:r>
            <a:r>
              <a:rPr lang="en-US" smtClean="0"/>
              <a:t> irure dolor in reprehenderit in voluptate velit esse cillum dolore eu fugiat nulla pariatur. </a:t>
            </a:r>
          </a:p>
          <a:p>
            <a:pPr marL="0" indent="0">
              <a:buNone/>
            </a:pPr>
            <a:r>
              <a:rPr lang="en-US" b="1" u="sng" smtClean="0"/>
              <a:t>Excepteur sint</a:t>
            </a:r>
            <a:r>
              <a:rPr lang="en-US" smtClean="0"/>
              <a:t>. occaecat cupidatat non proident, sunt in culpa qui officia deserunt mollit anim id est laborum.</a:t>
            </a:r>
          </a:p>
          <a:p>
            <a:pPr marL="0" indent="0">
              <a:buNone/>
            </a:pPr>
            <a:endParaRPr lang="en-US" dirty="0"/>
          </a:p>
        </p:txBody>
      </p:sp>
    </p:spTree>
    <p:extLst>
      <p:ext uri="{BB962C8B-B14F-4D97-AF65-F5344CB8AC3E}">
        <p14:creationId xmlns:p14="http://schemas.microsoft.com/office/powerpoint/2010/main" val="76082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90189" y="274638"/>
            <a:ext cx="3355699" cy="1648778"/>
          </a:xfrm>
        </p:spPr>
        <p:txBody>
          <a:bodyPr/>
          <a:lstStyle/>
          <a:p>
            <a:r>
              <a:rPr lang="en-US" dirty="0" smtClean="0"/>
              <a:t>Alignment in Posters</a:t>
            </a:r>
            <a:endParaRPr lang="en-US" dirty="0"/>
          </a:p>
        </p:txBody>
      </p:sp>
      <p:sp>
        <p:nvSpPr>
          <p:cNvPr id="5" name="Slide Number Placeholder 4"/>
          <p:cNvSpPr>
            <a:spLocks noGrp="1"/>
          </p:cNvSpPr>
          <p:nvPr>
            <p:ph type="sldNum" sz="quarter" idx="12"/>
          </p:nvPr>
        </p:nvSpPr>
        <p:spPr/>
        <p:txBody>
          <a:bodyPr/>
          <a:lstStyle/>
          <a:p>
            <a:fld id="{F5887A73-35C7-7A4B-A6C6-784A660F531C}" type="slidenum">
              <a:rPr lang="en-US" smtClean="0"/>
              <a:pPr/>
              <a:t>11</a:t>
            </a:fld>
            <a:endParaRPr lang="en-US"/>
          </a:p>
        </p:txBody>
      </p:sp>
      <p:pic>
        <p:nvPicPr>
          <p:cNvPr id="12" name="Picture 11"/>
          <p:cNvPicPr>
            <a:picLocks noChangeAspect="1"/>
          </p:cNvPicPr>
          <p:nvPr/>
        </p:nvPicPr>
        <p:blipFill>
          <a:blip r:embed="rId2"/>
          <a:stretch>
            <a:fillRect/>
          </a:stretch>
        </p:blipFill>
        <p:spPr>
          <a:xfrm>
            <a:off x="5336899" y="0"/>
            <a:ext cx="5011216" cy="6858000"/>
          </a:xfrm>
          <a:prstGeom prst="rect">
            <a:avLst/>
          </a:prstGeom>
        </p:spPr>
      </p:pic>
      <p:sp>
        <p:nvSpPr>
          <p:cNvPr id="13" name="TextBox 12"/>
          <p:cNvSpPr txBox="1"/>
          <p:nvPr/>
        </p:nvSpPr>
        <p:spPr>
          <a:xfrm>
            <a:off x="1990189" y="2128828"/>
            <a:ext cx="3119511" cy="2308324"/>
          </a:xfrm>
          <a:prstGeom prst="rect">
            <a:avLst/>
          </a:prstGeom>
          <a:noFill/>
        </p:spPr>
        <p:txBody>
          <a:bodyPr wrap="square" rtlCol="0">
            <a:spAutoFit/>
          </a:bodyPr>
          <a:lstStyle/>
          <a:p>
            <a:r>
              <a:rPr lang="en-US" sz="2400" dirty="0">
                <a:solidFill>
                  <a:schemeClr val="bg1"/>
                </a:solidFill>
              </a:rPr>
              <a:t>These visual guides are not visible in the final print, but notice how the alignment and spacing guides how you look at the information.</a:t>
            </a:r>
            <a:endParaRPr lang="en-US" sz="2400" dirty="0">
              <a:solidFill>
                <a:schemeClr val="bg1"/>
              </a:solidFill>
            </a:endParaRPr>
          </a:p>
        </p:txBody>
      </p:sp>
    </p:spTree>
    <p:extLst>
      <p:ext uri="{BB962C8B-B14F-4D97-AF65-F5344CB8AC3E}">
        <p14:creationId xmlns:p14="http://schemas.microsoft.com/office/powerpoint/2010/main" val="1536877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24671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Design: Proximity</a:t>
            </a:r>
            <a:endParaRPr lang="en-US" dirty="0"/>
          </a:p>
        </p:txBody>
      </p:sp>
      <p:sp>
        <p:nvSpPr>
          <p:cNvPr id="5" name="Content Placeholder 4"/>
          <p:cNvSpPr>
            <a:spLocks noGrp="1"/>
          </p:cNvSpPr>
          <p:nvPr>
            <p:ph sz="half" idx="1"/>
          </p:nvPr>
        </p:nvSpPr>
        <p:spPr/>
        <p:txBody>
          <a:bodyPr>
            <a:noAutofit/>
          </a:bodyPr>
          <a:lstStyle/>
          <a:p>
            <a:pPr marL="0" indent="0">
              <a:buNone/>
            </a:pPr>
            <a:r>
              <a:rPr lang="en-US" dirty="0" smtClean="0"/>
              <a:t>Information that complements one another should be close</a:t>
            </a:r>
          </a:p>
          <a:p>
            <a:pPr marL="0" indent="0">
              <a:buNone/>
            </a:pPr>
            <a:endParaRPr lang="en-US" dirty="0"/>
          </a:p>
        </p:txBody>
      </p:sp>
      <p:sp>
        <p:nvSpPr>
          <p:cNvPr id="6" name="Content Placeholder 5"/>
          <p:cNvSpPr>
            <a:spLocks noGrp="1"/>
          </p:cNvSpPr>
          <p:nvPr>
            <p:ph sz="half" idx="2"/>
          </p:nvPr>
        </p:nvSpPr>
        <p:spPr>
          <a:xfrm>
            <a:off x="6172200" y="1600200"/>
            <a:ext cx="4038600" cy="5121275"/>
          </a:xfrm>
        </p:spPr>
        <p:txBody>
          <a:bodyPr>
            <a:normAutofit fontScale="77500" lnSpcReduction="20000"/>
          </a:bodyPr>
          <a:lstStyle/>
          <a:p>
            <a:pPr marL="0" indent="0">
              <a:buNone/>
            </a:pPr>
            <a:r>
              <a:rPr lang="en-US" b="1" u="sng"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marL="0" indent="0">
              <a:buNone/>
            </a:pPr>
            <a:r>
              <a:rPr lang="en-US" b="1" u="sng"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endParaRPr lang="en-US" dirty="0" smtClean="0"/>
          </a:p>
          <a:p>
            <a:pPr marL="0" indent="0">
              <a:buNone/>
            </a:pPr>
            <a:endParaRPr lang="en-US" dirty="0"/>
          </a:p>
          <a:p>
            <a:pPr marL="0" indent="0">
              <a:buNone/>
            </a:pPr>
            <a:endParaRPr lang="en-US" dirty="0"/>
          </a:p>
          <a:p>
            <a:pPr marL="0" indent="0">
              <a:buNone/>
            </a:pPr>
            <a:r>
              <a:rPr lang="en-US" b="1" u="sng"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a:p>
            <a:pPr marL="0" indent="0">
              <a:buNone/>
            </a:pPr>
            <a:r>
              <a:rPr lang="en-US" b="1" u="sng" dirty="0" err="1"/>
              <a:t>Excepteur</a:t>
            </a:r>
            <a:r>
              <a:rPr lang="en-US" b="1"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13</a:t>
            </a:fld>
            <a:endParaRPr lang="en-US"/>
          </a:p>
        </p:txBody>
      </p:sp>
    </p:spTree>
    <p:extLst>
      <p:ext uri="{BB962C8B-B14F-4D97-AF65-F5344CB8AC3E}">
        <p14:creationId xmlns:p14="http://schemas.microsoft.com/office/powerpoint/2010/main" val="360903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 in Layout</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14</a:t>
            </a:fld>
            <a:endParaRPr lang="en-US"/>
          </a:p>
        </p:txBody>
      </p:sp>
      <p:pic>
        <p:nvPicPr>
          <p:cNvPr id="5" name="Picture 4"/>
          <p:cNvPicPr>
            <a:picLocks noChangeAspect="1"/>
          </p:cNvPicPr>
          <p:nvPr/>
        </p:nvPicPr>
        <p:blipFill>
          <a:blip r:embed="rId2"/>
          <a:stretch>
            <a:fillRect/>
          </a:stretch>
        </p:blipFill>
        <p:spPr>
          <a:xfrm>
            <a:off x="2667000" y="1447800"/>
            <a:ext cx="6858000" cy="3962400"/>
          </a:xfrm>
          <a:prstGeom prst="rect">
            <a:avLst/>
          </a:prstGeom>
        </p:spPr>
      </p:pic>
    </p:spTree>
    <p:extLst>
      <p:ext uri="{BB962C8B-B14F-4D97-AF65-F5344CB8AC3E}">
        <p14:creationId xmlns:p14="http://schemas.microsoft.com/office/powerpoint/2010/main" val="1789108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 in Layout</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15</a:t>
            </a:fld>
            <a:endParaRPr lang="en-US"/>
          </a:p>
        </p:txBody>
      </p:sp>
      <p:pic>
        <p:nvPicPr>
          <p:cNvPr id="3" name="Picture 2"/>
          <p:cNvPicPr>
            <a:picLocks noChangeAspect="1"/>
          </p:cNvPicPr>
          <p:nvPr/>
        </p:nvPicPr>
        <p:blipFill>
          <a:blip r:embed="rId2"/>
          <a:stretch>
            <a:fillRect/>
          </a:stretch>
        </p:blipFill>
        <p:spPr>
          <a:xfrm>
            <a:off x="2679700" y="1485900"/>
            <a:ext cx="6819900" cy="3886200"/>
          </a:xfrm>
          <a:prstGeom prst="rect">
            <a:avLst/>
          </a:prstGeom>
        </p:spPr>
      </p:pic>
    </p:spTree>
    <p:extLst>
      <p:ext uri="{BB962C8B-B14F-4D97-AF65-F5344CB8AC3E}">
        <p14:creationId xmlns:p14="http://schemas.microsoft.com/office/powerpoint/2010/main" val="47606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 in Layout</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16</a:t>
            </a:fld>
            <a:endParaRPr lang="en-US"/>
          </a:p>
        </p:txBody>
      </p:sp>
      <p:pic>
        <p:nvPicPr>
          <p:cNvPr id="5" name="Picture 4"/>
          <p:cNvPicPr>
            <a:picLocks noChangeAspect="1"/>
          </p:cNvPicPr>
          <p:nvPr/>
        </p:nvPicPr>
        <p:blipFill>
          <a:blip r:embed="rId2"/>
          <a:stretch>
            <a:fillRect/>
          </a:stretch>
        </p:blipFill>
        <p:spPr>
          <a:xfrm>
            <a:off x="2717800" y="1498600"/>
            <a:ext cx="6756400" cy="3848100"/>
          </a:xfrm>
          <a:prstGeom prst="rect">
            <a:avLst/>
          </a:prstGeom>
        </p:spPr>
      </p:pic>
    </p:spTree>
    <p:extLst>
      <p:ext uri="{BB962C8B-B14F-4D97-AF65-F5344CB8AC3E}">
        <p14:creationId xmlns:p14="http://schemas.microsoft.com/office/powerpoint/2010/main" val="182339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3425510" cy="1443363"/>
          </a:xfrm>
        </p:spPr>
        <p:txBody>
          <a:bodyPr/>
          <a:lstStyle/>
          <a:p>
            <a:r>
              <a:rPr lang="en-US" dirty="0" smtClean="0"/>
              <a:t>All together now…</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17</a:t>
            </a:fld>
            <a:endParaRPr lang="en-US"/>
          </a:p>
        </p:txBody>
      </p:sp>
      <p:pic>
        <p:nvPicPr>
          <p:cNvPr id="5" name="Picture 4"/>
          <p:cNvPicPr>
            <a:picLocks noChangeAspect="1"/>
          </p:cNvPicPr>
          <p:nvPr/>
        </p:nvPicPr>
        <p:blipFill>
          <a:blip r:embed="rId2"/>
          <a:stretch>
            <a:fillRect/>
          </a:stretch>
        </p:blipFill>
        <p:spPr>
          <a:xfrm>
            <a:off x="5406710" y="0"/>
            <a:ext cx="5261290" cy="6858000"/>
          </a:xfrm>
          <a:prstGeom prst="rect">
            <a:avLst/>
          </a:prstGeom>
        </p:spPr>
      </p:pic>
      <p:sp>
        <p:nvSpPr>
          <p:cNvPr id="6" name="TextBox 5"/>
          <p:cNvSpPr txBox="1"/>
          <p:nvPr/>
        </p:nvSpPr>
        <p:spPr>
          <a:xfrm>
            <a:off x="1990189" y="1736675"/>
            <a:ext cx="3119511" cy="4493537"/>
          </a:xfrm>
          <a:prstGeom prst="rect">
            <a:avLst/>
          </a:prstGeom>
          <a:noFill/>
        </p:spPr>
        <p:txBody>
          <a:bodyPr wrap="square" rtlCol="0">
            <a:spAutoFit/>
          </a:bodyPr>
          <a:lstStyle/>
          <a:p>
            <a:pPr marL="216000" indent="-205200"/>
            <a:r>
              <a:rPr lang="en-US" sz="2200" dirty="0">
                <a:solidFill>
                  <a:schemeClr val="bg1"/>
                </a:solidFill>
              </a:rPr>
              <a:t>» Different element types have different font/size face. (contrast)</a:t>
            </a:r>
          </a:p>
          <a:p>
            <a:pPr marL="216000" indent="-205200"/>
            <a:r>
              <a:rPr lang="en-US" sz="2200" dirty="0">
                <a:solidFill>
                  <a:schemeClr val="bg1"/>
                </a:solidFill>
              </a:rPr>
              <a:t>» A common pattern of “start of phrase” and “information” occurs. (repetition)</a:t>
            </a:r>
            <a:endParaRPr lang="en-US" sz="2200" dirty="0">
              <a:solidFill>
                <a:schemeClr val="bg1"/>
              </a:solidFill>
            </a:endParaRPr>
          </a:p>
          <a:p>
            <a:pPr marL="216000" indent="-205200"/>
            <a:r>
              <a:rPr lang="en-US" sz="2200" dirty="0">
                <a:solidFill>
                  <a:schemeClr val="bg1"/>
                </a:solidFill>
              </a:rPr>
              <a:t>» Information is nicely aligned to graphic.(alignment)</a:t>
            </a:r>
            <a:endParaRPr lang="en-US" sz="2200" dirty="0">
              <a:solidFill>
                <a:schemeClr val="bg1"/>
              </a:solidFill>
            </a:endParaRPr>
          </a:p>
          <a:p>
            <a:pPr marL="216000" indent="-205200"/>
            <a:r>
              <a:rPr lang="en-US" sz="2200" dirty="0">
                <a:solidFill>
                  <a:schemeClr val="bg1"/>
                </a:solidFill>
              </a:rPr>
              <a:t>» Information that is related is placed together (proximity).</a:t>
            </a:r>
          </a:p>
        </p:txBody>
      </p:sp>
    </p:spTree>
    <p:extLst>
      <p:ext uri="{BB962C8B-B14F-4D97-AF65-F5344CB8AC3E}">
        <p14:creationId xmlns:p14="http://schemas.microsoft.com/office/powerpoint/2010/main" val="1274224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Design: Final Notes…</a:t>
            </a:r>
            <a:endParaRPr lang="en-US" dirty="0"/>
          </a:p>
        </p:txBody>
      </p:sp>
      <p:sp>
        <p:nvSpPr>
          <p:cNvPr id="7" name="Content Placeholder 6"/>
          <p:cNvSpPr>
            <a:spLocks noGrp="1"/>
          </p:cNvSpPr>
          <p:nvPr>
            <p:ph idx="1"/>
          </p:nvPr>
        </p:nvSpPr>
        <p:spPr/>
        <p:txBody>
          <a:bodyPr>
            <a:normAutofit/>
          </a:bodyPr>
          <a:lstStyle/>
          <a:p>
            <a:pPr marL="0" indent="0">
              <a:buNone/>
            </a:pPr>
            <a:r>
              <a:rPr lang="en-US" dirty="0" smtClean="0"/>
              <a:t>CRAP principles work together: repetition and alignment create a “normal” state that contrast works against</a:t>
            </a:r>
          </a:p>
          <a:p>
            <a:pPr marL="0" indent="0">
              <a:buNone/>
            </a:pPr>
            <a:r>
              <a:rPr lang="en-US" dirty="0" smtClean="0"/>
              <a:t>Repetition and proximity help provide familiarity, and easy-to-learn interfaces</a:t>
            </a:r>
          </a:p>
          <a:p>
            <a:pPr marL="0" indent="0">
              <a:buNone/>
            </a:pPr>
            <a:r>
              <a:rPr lang="en-US" dirty="0" smtClean="0"/>
              <a:t>Goal: take the work of “understanding the interface” out of a user’s interactions with your interface. Instead, the user should be focused on “getting work done,” with your interface.</a:t>
            </a:r>
            <a:endParaRPr lang="en-US" dirty="0"/>
          </a:p>
        </p:txBody>
      </p:sp>
      <p:sp>
        <p:nvSpPr>
          <p:cNvPr id="5" name="Slide Number Placeholder 4"/>
          <p:cNvSpPr>
            <a:spLocks noGrp="1"/>
          </p:cNvSpPr>
          <p:nvPr>
            <p:ph type="sldNum" sz="quarter" idx="12"/>
          </p:nvPr>
        </p:nvSpPr>
        <p:spPr/>
        <p:txBody>
          <a:bodyPr/>
          <a:lstStyle/>
          <a:p>
            <a:fld id="{F5887A73-35C7-7A4B-A6C6-784A660F531C}" type="slidenum">
              <a:rPr lang="en-US" smtClean="0"/>
              <a:pPr/>
              <a:t>18</a:t>
            </a:fld>
            <a:endParaRPr lang="en-US"/>
          </a:p>
        </p:txBody>
      </p:sp>
    </p:spTree>
    <p:extLst>
      <p:ext uri="{BB962C8B-B14F-4D97-AF65-F5344CB8AC3E}">
        <p14:creationId xmlns:p14="http://schemas.microsoft.com/office/powerpoint/2010/main" val="364055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Academic Posters</a:t>
            </a:r>
            <a:endParaRPr lang="en-US" dirty="0"/>
          </a:p>
        </p:txBody>
      </p:sp>
      <p:sp>
        <p:nvSpPr>
          <p:cNvPr id="3" name="Content Placeholder 2"/>
          <p:cNvSpPr>
            <a:spLocks noGrp="1"/>
          </p:cNvSpPr>
          <p:nvPr>
            <p:ph idx="1"/>
          </p:nvPr>
        </p:nvSpPr>
        <p:spPr/>
        <p:txBody>
          <a:bodyPr/>
          <a:lstStyle/>
          <a:p>
            <a:pPr marL="0" indent="0">
              <a:buNone/>
            </a:pPr>
            <a:r>
              <a:rPr lang="en-US" dirty="0" smtClean="0"/>
              <a:t>Perhaps useful headers or keywords: Motivation, Problem, Approach, Findings, Evaluation, Conclusions</a:t>
            </a:r>
          </a:p>
          <a:p>
            <a:pPr marL="0" indent="0">
              <a:buNone/>
            </a:pPr>
            <a:r>
              <a:rPr lang="en-US" dirty="0" smtClean="0"/>
              <a:t>Make sure: it has a descriptive title, your name, your supervisor’s name, affiliation, contact info</a:t>
            </a:r>
          </a:p>
          <a:p>
            <a:pPr marL="0" indent="0">
              <a:buNone/>
            </a:pPr>
            <a:r>
              <a:rPr lang="en-US" dirty="0" smtClean="0"/>
              <a:t>There are two kinds of posters: those intended to live mainly during a poster session (i.e. it attracts people to talk to you), and those intended to live when you’re not around to explain it (i.e. it aims to be a “mini-paper”). Make an explicit choice about what you are aiming to design.</a:t>
            </a:r>
          </a:p>
          <a:p>
            <a:pPr marL="0" indent="0">
              <a:buNone/>
            </a:pPr>
            <a:endParaRPr lang="en-US" dirty="0"/>
          </a:p>
        </p:txBody>
      </p:sp>
    </p:spTree>
    <p:extLst>
      <p:ext uri="{BB962C8B-B14F-4D97-AF65-F5344CB8AC3E}">
        <p14:creationId xmlns:p14="http://schemas.microsoft.com/office/powerpoint/2010/main" val="68904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 Design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Great visual design is part art, part flare, and something you get from many years of Design school training</a:t>
            </a:r>
          </a:p>
          <a:p>
            <a:pPr marL="0" indent="0">
              <a:buNone/>
            </a:pPr>
            <a:r>
              <a:rPr lang="en-US" dirty="0" smtClean="0"/>
              <a:t>Good visual design is comprised of four simple elements: CRAP</a:t>
            </a:r>
          </a:p>
          <a:p>
            <a:pPr marL="457200" lvl="1" indent="0">
              <a:buNone/>
            </a:pPr>
            <a:r>
              <a:rPr lang="en-US" dirty="0" smtClean="0"/>
              <a:t>» Consistency</a:t>
            </a:r>
          </a:p>
          <a:p>
            <a:pPr marL="457200" lvl="1" indent="0">
              <a:buNone/>
            </a:pPr>
            <a:r>
              <a:rPr lang="en-US" dirty="0" smtClean="0"/>
              <a:t>» Repetition</a:t>
            </a:r>
          </a:p>
          <a:p>
            <a:pPr marL="457200" lvl="1" indent="0">
              <a:buNone/>
            </a:pPr>
            <a:r>
              <a:rPr lang="en-US" dirty="0" smtClean="0"/>
              <a:t>» Alignment</a:t>
            </a:r>
          </a:p>
          <a:p>
            <a:pPr marL="457200" lvl="1" indent="0">
              <a:buNone/>
            </a:pPr>
            <a:r>
              <a:rPr lang="en-US" dirty="0" smtClean="0"/>
              <a:t>» Proximity</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a:t>
            </a:fld>
            <a:endParaRPr lang="en-US"/>
          </a:p>
        </p:txBody>
      </p:sp>
      <p:sp>
        <p:nvSpPr>
          <p:cNvPr id="5" name="TextBox 4"/>
          <p:cNvSpPr txBox="1"/>
          <p:nvPr/>
        </p:nvSpPr>
        <p:spPr>
          <a:xfrm>
            <a:off x="1981200" y="6356350"/>
            <a:ext cx="7468940" cy="369332"/>
          </a:xfrm>
          <a:prstGeom prst="rect">
            <a:avLst/>
          </a:prstGeom>
          <a:noFill/>
        </p:spPr>
        <p:txBody>
          <a:bodyPr wrap="square" rtlCol="0">
            <a:spAutoFit/>
          </a:bodyPr>
          <a:lstStyle/>
          <a:p>
            <a:r>
              <a:rPr lang="en-US" dirty="0">
                <a:solidFill>
                  <a:schemeClr val="bg1"/>
                </a:solidFill>
              </a:rPr>
              <a:t>Notes from Robin Williams’ book: Non-Designer’s Design Book</a:t>
            </a:r>
            <a:endParaRPr lang="en-US" dirty="0">
              <a:solidFill>
                <a:schemeClr val="bg1"/>
              </a:solidFill>
            </a:endParaRPr>
          </a:p>
        </p:txBody>
      </p:sp>
      <p:sp>
        <p:nvSpPr>
          <p:cNvPr id="6" name="TextBox 5"/>
          <p:cNvSpPr txBox="1"/>
          <p:nvPr/>
        </p:nvSpPr>
        <p:spPr>
          <a:xfrm>
            <a:off x="841513" y="6356350"/>
            <a:ext cx="7468940" cy="369332"/>
          </a:xfrm>
          <a:prstGeom prst="rect">
            <a:avLst/>
          </a:prstGeom>
          <a:noFill/>
        </p:spPr>
        <p:txBody>
          <a:bodyPr wrap="square" rtlCol="0">
            <a:spAutoFit/>
          </a:bodyPr>
          <a:lstStyle/>
          <a:p>
            <a:r>
              <a:rPr lang="en-US" dirty="0" smtClean="0"/>
              <a:t>Notes from Robin Williams’ book: Non-Designer’s Design Book</a:t>
            </a:r>
            <a:endParaRPr lang="en-US" dirty="0"/>
          </a:p>
        </p:txBody>
      </p:sp>
    </p:spTree>
    <p:extLst>
      <p:ext uri="{BB962C8B-B14F-4D97-AF65-F5344CB8AC3E}">
        <p14:creationId xmlns:p14="http://schemas.microsoft.com/office/powerpoint/2010/main" val="165671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http://hcitang.org/502/uist-example-gallery/posterexamplegallery.html</a:t>
            </a:r>
            <a:endParaRPr lang="en-US" dirty="0" smtClean="0"/>
          </a:p>
          <a:p>
            <a:pPr marL="0" indent="0">
              <a:buNone/>
            </a:pPr>
            <a:r>
              <a:rPr lang="en-US" dirty="0" smtClean="0">
                <a:hlinkClick r:id="rId3"/>
              </a:rPr>
              <a:t>http://writingcenter.tamu.edu/Students/Handouts-Guides/Guides-(What-Are-You-Writing-)/Academic-Writing/Research-Posters</a:t>
            </a:r>
            <a:endParaRPr lang="en-US" dirty="0" smtClean="0"/>
          </a:p>
          <a:p>
            <a:pPr marL="0" indent="0">
              <a:buNone/>
            </a:pPr>
            <a:r>
              <a:rPr lang="en-US" dirty="0" smtClean="0">
                <a:hlinkClick r:id="rId4"/>
              </a:rPr>
              <a:t>http://colinpurrington.com/tips/poster-design</a:t>
            </a:r>
            <a:endParaRPr lang="en-US" dirty="0" smtClean="0"/>
          </a:p>
          <a:p>
            <a:pPr marL="0" indent="0">
              <a:buNone/>
            </a:pPr>
            <a:r>
              <a:rPr lang="en-US" dirty="0" smtClean="0">
                <a:hlinkClick r:id="rId5"/>
              </a:rPr>
              <a:t>https://octet.oberlin.edu/creating-academic-posters/</a:t>
            </a:r>
            <a:endParaRPr lang="en-US" dirty="0" smtClean="0"/>
          </a:p>
          <a:p>
            <a:pPr marL="0" indent="0">
              <a:buNone/>
            </a:pPr>
            <a:r>
              <a:rPr lang="en-US" dirty="0" smtClean="0">
                <a:hlinkClick r:id="rId6"/>
              </a:rPr>
              <a:t>http://kirsoplabs.co.uk/communication-skills/guide-creating-academic-poster/</a:t>
            </a:r>
            <a:endParaRPr lang="en-US" dirty="0" smtClean="0"/>
          </a:p>
          <a:p>
            <a:pPr marL="0" indent="0">
              <a:buNone/>
            </a:pPr>
            <a:endParaRPr lang="en-US" dirty="0"/>
          </a:p>
        </p:txBody>
      </p:sp>
    </p:spTree>
    <p:extLst>
      <p:ext uri="{BB962C8B-B14F-4D97-AF65-F5344CB8AC3E}">
        <p14:creationId xmlns:p14="http://schemas.microsoft.com/office/powerpoint/2010/main" val="1633317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838201" y="1825625"/>
            <a:ext cx="4310270" cy="4351338"/>
          </a:xfrm>
        </p:spPr>
        <p:txBody>
          <a:bodyPr>
            <a:normAutofit fontScale="77500" lnSpcReduction="20000"/>
          </a:bodyPr>
          <a:lstStyle/>
          <a:p>
            <a:pPr marL="0" indent="0">
              <a:buNone/>
            </a:pPr>
            <a:r>
              <a:rPr lang="en-US" dirty="0" smtClean="0"/>
              <a:t>Perhaps useful headers or keywords: Motivation, Problem, Approach, Findings, Evaluation, Conclusions</a:t>
            </a:r>
          </a:p>
          <a:p>
            <a:pPr marL="0" indent="0">
              <a:buNone/>
            </a:pPr>
            <a:r>
              <a:rPr lang="en-US" dirty="0" smtClean="0"/>
              <a:t>Make sure: it has a descriptive title, your name, your supervisor’s name, affiliation, contact info</a:t>
            </a:r>
          </a:p>
          <a:p>
            <a:pPr marL="0" indent="0">
              <a:buNone/>
            </a:pPr>
            <a:r>
              <a:rPr lang="en-US" dirty="0" smtClean="0"/>
              <a:t>There are two kinds of posters: those intended to live mainly during a poster session (i.e. it attracts people to talk to you), and those intended to live when you’re not around to explain it (i.e. it aims to be a “mini-paper”). Make an explicit choice about what you are aiming to design.</a:t>
            </a:r>
          </a:p>
          <a:p>
            <a:pPr marL="0" indent="0">
              <a:buNone/>
            </a:pPr>
            <a:endParaRPr lang="en-US" dirty="0"/>
          </a:p>
        </p:txBody>
      </p:sp>
      <p:sp>
        <p:nvSpPr>
          <p:cNvPr id="4" name="Content Placeholder 2"/>
          <p:cNvSpPr txBox="1">
            <a:spLocks/>
          </p:cNvSpPr>
          <p:nvPr/>
        </p:nvSpPr>
        <p:spPr>
          <a:xfrm>
            <a:off x="5324062" y="1825625"/>
            <a:ext cx="602973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Generate variations.</a:t>
            </a:r>
            <a:r>
              <a:rPr lang="en-US" dirty="0" smtClean="0"/>
              <a:t> In the time that you have, and the tool that you have been assigned, sketch as many layout ideas and variations as you can. (Aim for at least 4.) High variation is important, not detail.</a:t>
            </a:r>
          </a:p>
          <a:p>
            <a:pPr marL="0" indent="0">
              <a:buFont typeface="Arial"/>
              <a:buNone/>
            </a:pPr>
            <a:r>
              <a:rPr lang="en-US" b="1" dirty="0" smtClean="0"/>
              <a:t>Generate short phrases to articulate key points.</a:t>
            </a:r>
            <a:r>
              <a:rPr lang="en-US" dirty="0" smtClean="0"/>
              <a:t> If people could remember only five sentences from your work, what should those sentences be? Iterate on these.</a:t>
            </a:r>
          </a:p>
          <a:p>
            <a:pPr marL="0" indent="0">
              <a:buFont typeface="Arial"/>
              <a:buNone/>
            </a:pPr>
            <a:r>
              <a:rPr lang="en-US" b="1" dirty="0" smtClean="0"/>
              <a:t>Consider visual representations of key points. </a:t>
            </a:r>
            <a:r>
              <a:rPr lang="en-US" dirty="0" smtClean="0"/>
              <a:t>Can these visual representations be integrated into your poster and layout?</a:t>
            </a:r>
          </a:p>
        </p:txBody>
      </p:sp>
    </p:spTree>
    <p:extLst>
      <p:ext uri="{BB962C8B-B14F-4D97-AF65-F5344CB8AC3E}">
        <p14:creationId xmlns:p14="http://schemas.microsoft.com/office/powerpoint/2010/main" val="87292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838201" y="1825625"/>
            <a:ext cx="4310270" cy="4351338"/>
          </a:xfrm>
        </p:spPr>
        <p:txBody>
          <a:bodyPr>
            <a:normAutofit fontScale="77500" lnSpcReduction="20000"/>
          </a:bodyPr>
          <a:lstStyle/>
          <a:p>
            <a:pPr marL="0" indent="0">
              <a:buNone/>
            </a:pPr>
            <a:r>
              <a:rPr lang="en-US" dirty="0" smtClean="0"/>
              <a:t>Perhaps useful headers or keywords: Motivation, Problem, Approach, Findings, Evaluation, Conclusions</a:t>
            </a:r>
          </a:p>
          <a:p>
            <a:pPr marL="0" indent="0">
              <a:buNone/>
            </a:pPr>
            <a:r>
              <a:rPr lang="en-US" dirty="0" smtClean="0"/>
              <a:t>Make sure: it has a descriptive title, your name, your supervisor’s name, affiliation, contact info</a:t>
            </a:r>
          </a:p>
          <a:p>
            <a:pPr marL="0" indent="0">
              <a:buNone/>
            </a:pPr>
            <a:r>
              <a:rPr lang="en-US" dirty="0" smtClean="0"/>
              <a:t>There are two kinds of posters: those intended to live mainly during a poster session (i.e. it attracts people to talk to you), and those intended to live when you’re not around to explain it (i.e. it aims to be a “mini-paper”). Make an explicit choice about what you are aiming to design.</a:t>
            </a:r>
          </a:p>
          <a:p>
            <a:pPr marL="0" indent="0">
              <a:buNone/>
            </a:pPr>
            <a:endParaRPr lang="en-US" dirty="0"/>
          </a:p>
        </p:txBody>
      </p:sp>
      <p:sp>
        <p:nvSpPr>
          <p:cNvPr id="4" name="Content Placeholder 2"/>
          <p:cNvSpPr txBox="1">
            <a:spLocks/>
          </p:cNvSpPr>
          <p:nvPr/>
        </p:nvSpPr>
        <p:spPr>
          <a:xfrm>
            <a:off x="5324062" y="1825625"/>
            <a:ext cx="602973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Generate variations.</a:t>
            </a:r>
            <a:r>
              <a:rPr lang="en-US" dirty="0" smtClean="0"/>
              <a:t> In the time that you have, and the tool that you have been assigned, sketch as many layout ideas and variations as you can. (Aim for at least 4.) High variation is important, not detail.</a:t>
            </a:r>
          </a:p>
          <a:p>
            <a:pPr marL="0" indent="0">
              <a:buFont typeface="Arial"/>
              <a:buNone/>
            </a:pPr>
            <a:r>
              <a:rPr lang="en-US" b="1" dirty="0" smtClean="0"/>
              <a:t>Generate short phrases to articulate key points.</a:t>
            </a:r>
            <a:r>
              <a:rPr lang="en-US" dirty="0" smtClean="0"/>
              <a:t> If people could remember only five sentences from your work, what should those sentences be? Iterate on these.</a:t>
            </a:r>
          </a:p>
          <a:p>
            <a:pPr marL="0" indent="0">
              <a:buFont typeface="Arial"/>
              <a:buNone/>
            </a:pPr>
            <a:r>
              <a:rPr lang="en-US" b="1" dirty="0" smtClean="0"/>
              <a:t>Consider visual representations of key points. </a:t>
            </a:r>
            <a:r>
              <a:rPr lang="en-US" dirty="0" smtClean="0"/>
              <a:t>Can these visual representations be integrated into your poster and layout?</a:t>
            </a:r>
          </a:p>
        </p:txBody>
      </p:sp>
      <p:pic>
        <p:nvPicPr>
          <p:cNvPr id="5" name="Picture 4"/>
          <p:cNvPicPr>
            <a:picLocks noChangeAspect="1"/>
          </p:cNvPicPr>
          <p:nvPr/>
        </p:nvPicPr>
        <p:blipFill>
          <a:blip r:embed="rId3"/>
          <a:stretch>
            <a:fillRect/>
          </a:stretch>
        </p:blipFill>
        <p:spPr>
          <a:xfrm>
            <a:off x="838200" y="3756991"/>
            <a:ext cx="4151243" cy="3113432"/>
          </a:xfrm>
          <a:prstGeom prst="rect">
            <a:avLst/>
          </a:prstGeom>
        </p:spPr>
      </p:pic>
    </p:spTree>
    <p:extLst>
      <p:ext uri="{BB962C8B-B14F-4D97-AF65-F5344CB8AC3E}">
        <p14:creationId xmlns:p14="http://schemas.microsoft.com/office/powerpoint/2010/main" val="58989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Next Time</a:t>
            </a:r>
            <a:endParaRPr lang="en-US" dirty="0"/>
          </a:p>
        </p:txBody>
      </p:sp>
      <p:sp>
        <p:nvSpPr>
          <p:cNvPr id="3" name="Content Placeholder 2"/>
          <p:cNvSpPr>
            <a:spLocks noGrp="1"/>
          </p:cNvSpPr>
          <p:nvPr>
            <p:ph idx="1"/>
          </p:nvPr>
        </p:nvSpPr>
        <p:spPr/>
        <p:txBody>
          <a:bodyPr/>
          <a:lstStyle/>
          <a:p>
            <a:pPr marL="0" indent="0">
              <a:buNone/>
            </a:pPr>
            <a:r>
              <a:rPr lang="en-US" dirty="0" smtClean="0"/>
              <a:t>Draft a poster out in the tool of your choice (recommendations: PowerPoint, InDesign, </a:t>
            </a:r>
            <a:r>
              <a:rPr lang="en-US" dirty="0" err="1" smtClean="0"/>
              <a:t>LaTeX</a:t>
            </a:r>
            <a:r>
              <a:rPr lang="en-US" dirty="0" smtClean="0"/>
              <a:t> [maybe], etc.). Post to Piazza by Tuesday EOD</a:t>
            </a:r>
          </a:p>
          <a:p>
            <a:pPr marL="0" indent="0">
              <a:buNone/>
            </a:pPr>
            <a:endParaRPr lang="en-US" dirty="0"/>
          </a:p>
          <a:p>
            <a:pPr marL="0" indent="0">
              <a:buNone/>
            </a:pPr>
            <a:r>
              <a:rPr lang="en-US" dirty="0" smtClean="0"/>
              <a:t>Your final poster print out will be </a:t>
            </a:r>
            <a:r>
              <a:rPr lang="fi-FI" dirty="0" smtClean="0"/>
              <a:t>a 2 ½ ’ x 4 ’ </a:t>
            </a:r>
            <a:r>
              <a:rPr lang="fi-FI" dirty="0" err="1" smtClean="0"/>
              <a:t>or</a:t>
            </a:r>
            <a:r>
              <a:rPr lang="fi-FI" dirty="0"/>
              <a:t> </a:t>
            </a:r>
            <a:r>
              <a:rPr lang="fi-FI" dirty="0" smtClean="0"/>
              <a:t>4’ x 2 ½’</a:t>
            </a:r>
          </a:p>
          <a:p>
            <a:pPr marL="0" indent="0">
              <a:buNone/>
            </a:pPr>
            <a:endParaRPr lang="fi-FI" dirty="0"/>
          </a:p>
          <a:p>
            <a:pPr marL="0" indent="0">
              <a:buNone/>
            </a:pPr>
            <a:r>
              <a:rPr lang="en-US" dirty="0" smtClean="0"/>
              <a:t>We will be critiquing them in class</a:t>
            </a:r>
            <a:endParaRPr lang="en-US" dirty="0"/>
          </a:p>
        </p:txBody>
      </p:sp>
    </p:spTree>
    <p:extLst>
      <p:ext uri="{BB962C8B-B14F-4D97-AF65-F5344CB8AC3E}">
        <p14:creationId xmlns:p14="http://schemas.microsoft.com/office/powerpoint/2010/main" val="8454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 Design: Consider a block of text (document)</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4" name="Slide Number Placeholder 3"/>
          <p:cNvSpPr>
            <a:spLocks noGrp="1"/>
          </p:cNvSpPr>
          <p:nvPr>
            <p:ph type="sldNum" sz="quarter" idx="12"/>
          </p:nvPr>
        </p:nvSpPr>
        <p:spPr/>
        <p:txBody>
          <a:bodyPr/>
          <a:lstStyle/>
          <a:p>
            <a:fld id="{F5887A73-35C7-7A4B-A6C6-784A660F531C}" type="slidenum">
              <a:rPr lang="en-US" smtClean="0"/>
              <a:pPr/>
              <a:t>3</a:t>
            </a:fld>
            <a:endParaRPr lang="en-US"/>
          </a:p>
        </p:txBody>
      </p:sp>
    </p:spTree>
    <p:extLst>
      <p:ext uri="{BB962C8B-B14F-4D97-AF65-F5344CB8AC3E}">
        <p14:creationId xmlns:p14="http://schemas.microsoft.com/office/powerpoint/2010/main" val="204379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Design: Contrast</a:t>
            </a:r>
            <a:endParaRPr lang="en-US" dirty="0"/>
          </a:p>
        </p:txBody>
      </p:sp>
      <p:sp>
        <p:nvSpPr>
          <p:cNvPr id="5" name="Content Placeholder 4"/>
          <p:cNvSpPr>
            <a:spLocks noGrp="1"/>
          </p:cNvSpPr>
          <p:nvPr>
            <p:ph sz="half" idx="1"/>
          </p:nvPr>
        </p:nvSpPr>
        <p:spPr/>
        <p:txBody>
          <a:bodyPr>
            <a:noAutofit/>
          </a:bodyPr>
          <a:lstStyle/>
          <a:p>
            <a:pPr marL="0" indent="0">
              <a:buNone/>
            </a:pPr>
            <a:r>
              <a:rPr lang="en-US" dirty="0" smtClean="0"/>
              <a:t>Differences in size, shape or </a:t>
            </a:r>
            <a:r>
              <a:rPr lang="en-US" dirty="0" err="1" smtClean="0"/>
              <a:t>colour</a:t>
            </a:r>
            <a:r>
              <a:rPr lang="en-US" dirty="0" smtClean="0"/>
              <a:t> help to distinguish elements from one another</a:t>
            </a:r>
          </a:p>
          <a:p>
            <a:pPr marL="0" indent="0">
              <a:buNone/>
            </a:pPr>
            <a:endParaRPr lang="en-US" dirty="0"/>
          </a:p>
          <a:p>
            <a:pPr marL="0" indent="0">
              <a:buNone/>
            </a:pPr>
            <a:r>
              <a:rPr lang="en-US" dirty="0" smtClean="0"/>
              <a:t>Use these sparingly, and where noticing something is a desirable thing</a:t>
            </a:r>
            <a:endParaRPr lang="en-US" dirty="0"/>
          </a:p>
        </p:txBody>
      </p:sp>
      <p:sp>
        <p:nvSpPr>
          <p:cNvPr id="6" name="Content Placeholder 5"/>
          <p:cNvSpPr>
            <a:spLocks noGrp="1"/>
          </p:cNvSpPr>
          <p:nvPr>
            <p:ph sz="half" idx="2"/>
          </p:nvPr>
        </p:nvSpPr>
        <p:spPr/>
        <p:txBody>
          <a:bodyPr>
            <a:normAutofit fontScale="92500" lnSpcReduction="20000"/>
          </a:bodyPr>
          <a:lstStyle/>
          <a:p>
            <a:pPr marL="0" indent="0">
              <a:buNone/>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sz="3600" dirty="0" err="1"/>
              <a:t>dolore</a:t>
            </a:r>
            <a:r>
              <a:rPr lang="en-US" sz="3600" dirty="0"/>
              <a:t> magna </a:t>
            </a:r>
            <a:r>
              <a:rPr lang="en-US" sz="3600"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b="1" dirty="0" err="1"/>
              <a:t>Duis</a:t>
            </a:r>
            <a:r>
              <a:rPr lang="en-US" b="1" dirty="0"/>
              <a:t> </a:t>
            </a:r>
            <a:r>
              <a:rPr lang="en-US" b="1" dirty="0" err="1"/>
              <a:t>aute</a:t>
            </a:r>
            <a:r>
              <a:rPr lang="en-US" b="1" dirty="0"/>
              <a:t> </a:t>
            </a:r>
            <a:r>
              <a:rPr lang="en-US" b="1" dirty="0" err="1"/>
              <a:t>irure</a:t>
            </a:r>
            <a:r>
              <a:rPr lang="en-US" b="1" dirty="0"/>
              <a:t> dolor </a:t>
            </a: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i="1" dirty="0" err="1"/>
              <a:t>Excepteur</a:t>
            </a:r>
            <a:r>
              <a:rPr lang="en-US" i="1" dirty="0"/>
              <a:t> </a:t>
            </a:r>
            <a:r>
              <a:rPr lang="en-US" i="1" dirty="0" err="1"/>
              <a:t>sint</a:t>
            </a:r>
            <a:r>
              <a:rPr lang="en-US" i="1" dirty="0"/>
              <a:t> </a:t>
            </a:r>
            <a:r>
              <a:rPr lang="en-US" i="1" dirty="0" err="1"/>
              <a:t>occaecat</a:t>
            </a:r>
            <a:r>
              <a:rPr lang="en-US" i="1"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4</a:t>
            </a:fld>
            <a:endParaRPr lang="en-US" dirty="0"/>
          </a:p>
        </p:txBody>
      </p:sp>
    </p:spTree>
    <p:extLst>
      <p:ext uri="{BB962C8B-B14F-4D97-AF65-F5344CB8AC3E}">
        <p14:creationId xmlns:p14="http://schemas.microsoft.com/office/powerpoint/2010/main" val="37280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Design: Contrast</a:t>
            </a:r>
            <a:endParaRPr lang="en-US" dirty="0"/>
          </a:p>
        </p:txBody>
      </p:sp>
      <p:sp>
        <p:nvSpPr>
          <p:cNvPr id="6" name="Content Placeholder 5"/>
          <p:cNvSpPr>
            <a:spLocks noGrp="1"/>
          </p:cNvSpPr>
          <p:nvPr>
            <p:ph sz="half" idx="2"/>
          </p:nvPr>
        </p:nvSpPr>
        <p:spPr/>
        <p:txBody>
          <a:bodyPr>
            <a:normAutofit fontScale="92500" lnSpcReduction="20000"/>
          </a:bodyPr>
          <a:lstStyle/>
          <a:p>
            <a:pPr marL="0" indent="0">
              <a:buNone/>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sz="3600" dirty="0" err="1"/>
              <a:t>dolore</a:t>
            </a:r>
            <a:r>
              <a:rPr lang="en-US" sz="3600" dirty="0"/>
              <a:t> magna </a:t>
            </a:r>
            <a:r>
              <a:rPr lang="en-US" sz="3600"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b="1" dirty="0" err="1"/>
              <a:t>Duis</a:t>
            </a:r>
            <a:r>
              <a:rPr lang="en-US" b="1" dirty="0"/>
              <a:t> </a:t>
            </a:r>
            <a:r>
              <a:rPr lang="en-US" b="1" dirty="0" err="1"/>
              <a:t>aute</a:t>
            </a:r>
            <a:r>
              <a:rPr lang="en-US" b="1" dirty="0"/>
              <a:t> </a:t>
            </a:r>
            <a:r>
              <a:rPr lang="en-US" b="1" dirty="0" err="1"/>
              <a:t>irure</a:t>
            </a:r>
            <a:r>
              <a:rPr lang="en-US" b="1" dirty="0"/>
              <a:t> dolor </a:t>
            </a: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i="1" dirty="0" err="1"/>
              <a:t>Excepteur</a:t>
            </a:r>
            <a:r>
              <a:rPr lang="en-US" i="1" dirty="0"/>
              <a:t> </a:t>
            </a:r>
            <a:r>
              <a:rPr lang="en-US" i="1" dirty="0" err="1"/>
              <a:t>sint</a:t>
            </a:r>
            <a:r>
              <a:rPr lang="en-US" i="1" dirty="0"/>
              <a:t> </a:t>
            </a:r>
            <a:r>
              <a:rPr lang="en-US" i="1" dirty="0" err="1"/>
              <a:t>occaecat</a:t>
            </a:r>
            <a:r>
              <a:rPr lang="en-US" i="1"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5</a:t>
            </a:fld>
            <a:endParaRPr lang="en-US" dirty="0"/>
          </a:p>
        </p:txBody>
      </p:sp>
      <p:sp>
        <p:nvSpPr>
          <p:cNvPr id="7" name="Content Placeholder 5"/>
          <p:cNvSpPr txBox="1">
            <a:spLocks/>
          </p:cNvSpPr>
          <p:nvPr/>
        </p:nvSpPr>
        <p:spPr>
          <a:xfrm>
            <a:off x="914400" y="1825625"/>
            <a:ext cx="5181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err="1" smtClean="0">
                <a:latin typeface="Times New Roman" charset="0"/>
                <a:ea typeface="Times New Roman" charset="0"/>
                <a:cs typeface="Times New Roman" charset="0"/>
              </a:rPr>
              <a:t>Lorem</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ipsum</a:t>
            </a:r>
            <a:r>
              <a:rPr lang="en-US" dirty="0" smtClean="0">
                <a:latin typeface="Times New Roman" charset="0"/>
                <a:ea typeface="Times New Roman" charset="0"/>
                <a:cs typeface="Times New Roman" charset="0"/>
              </a:rPr>
              <a:t> dolor sit </a:t>
            </a:r>
            <a:r>
              <a:rPr lang="en-US" dirty="0" err="1" smtClean="0">
                <a:latin typeface="Times New Roman" charset="0"/>
                <a:ea typeface="Times New Roman" charset="0"/>
                <a:cs typeface="Times New Roman" charset="0"/>
              </a:rPr>
              <a:t>amet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consectetur</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adipisicing</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elit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sed</a:t>
            </a:r>
            <a:r>
              <a:rPr lang="en-US" dirty="0" smtClean="0">
                <a:latin typeface="Times New Roman" charset="0"/>
                <a:ea typeface="Times New Roman" charset="0"/>
                <a:cs typeface="Times New Roman" charset="0"/>
              </a:rPr>
              <a:t> do </a:t>
            </a:r>
            <a:r>
              <a:rPr lang="en-US" dirty="0" err="1" smtClean="0">
                <a:latin typeface="Times New Roman" charset="0"/>
                <a:ea typeface="Times New Roman" charset="0"/>
                <a:cs typeface="Times New Roman" charset="0"/>
              </a:rPr>
              <a:t>eiusmod</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tempor</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incididunt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ut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labore</a:t>
            </a:r>
            <a:r>
              <a:rPr lang="en-US" dirty="0" smtClean="0">
                <a:latin typeface="Times New Roman" charset="0"/>
                <a:ea typeface="Times New Roman" charset="0"/>
                <a:cs typeface="Times New Roman" charset="0"/>
              </a:rPr>
              <a:t> et </a:t>
            </a:r>
            <a:r>
              <a:rPr lang="en-US" sz="3600" dirty="0" err="1" smtClean="0">
                <a:latin typeface="Times New Roman" charset="0"/>
                <a:ea typeface="Times New Roman" charset="0"/>
                <a:cs typeface="Times New Roman" charset="0"/>
              </a:rPr>
              <a:t>dolore</a:t>
            </a:r>
            <a:r>
              <a:rPr lang="en-US" sz="3600" dirty="0" smtClean="0">
                <a:latin typeface="Times New Roman" charset="0"/>
                <a:ea typeface="Times New Roman" charset="0"/>
                <a:cs typeface="Times New Roman" charset="0"/>
              </a:rPr>
              <a:t> magna </a:t>
            </a:r>
            <a:r>
              <a:rPr lang="en-US" sz="3600" dirty="0" err="1" smtClean="0">
                <a:latin typeface="Times New Roman" charset="0"/>
                <a:ea typeface="Times New Roman" charset="0"/>
                <a:cs typeface="Times New Roman" charset="0"/>
              </a:rPr>
              <a:t>aliqua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Ut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enim</a:t>
            </a:r>
            <a:r>
              <a:rPr lang="en-US" dirty="0" smtClean="0">
                <a:latin typeface="Times New Roman" charset="0"/>
                <a:ea typeface="Times New Roman" charset="0"/>
                <a:cs typeface="Times New Roman" charset="0"/>
              </a:rPr>
              <a:t> ad minim </a:t>
            </a:r>
            <a:r>
              <a:rPr lang="en-US" dirty="0" err="1" smtClean="0">
                <a:latin typeface="Times New Roman" charset="0"/>
                <a:ea typeface="Times New Roman" charset="0"/>
                <a:cs typeface="Times New Roman" charset="0"/>
              </a:rPr>
              <a:t>veniam</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quis</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nostrud</a:t>
            </a:r>
            <a:r>
              <a:rPr lang="en-US" dirty="0" smtClean="0">
                <a:latin typeface="Times New Roman" charset="0"/>
                <a:ea typeface="Times New Roman" charset="0"/>
                <a:cs typeface="Times New Roman" charset="0"/>
              </a:rPr>
              <a:t> exercitation </a:t>
            </a:r>
            <a:r>
              <a:rPr lang="en-US" dirty="0" err="1" smtClean="0">
                <a:latin typeface="Times New Roman" charset="0"/>
                <a:ea typeface="Times New Roman" charset="0"/>
                <a:cs typeface="Times New Roman" charset="0"/>
              </a:rPr>
              <a:t>ullamco</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laboris</a:t>
            </a:r>
            <a:r>
              <a:rPr lang="en-US" dirty="0" smtClean="0">
                <a:latin typeface="Times New Roman" charset="0"/>
                <a:ea typeface="Times New Roman" charset="0"/>
                <a:cs typeface="Times New Roman" charset="0"/>
              </a:rPr>
              <a:t> nisi </a:t>
            </a:r>
            <a:r>
              <a:rPr lang="en-US" dirty="0" err="1" smtClean="0">
                <a:latin typeface="Times New Roman" charset="0"/>
                <a:ea typeface="Times New Roman" charset="0"/>
                <a:cs typeface="Times New Roman" charset="0"/>
              </a:rPr>
              <a:t>ut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aliquip</a:t>
            </a:r>
            <a:r>
              <a:rPr lang="en-US" dirty="0" smtClean="0">
                <a:latin typeface="Times New Roman" charset="0"/>
                <a:ea typeface="Times New Roman" charset="0"/>
                <a:cs typeface="Times New Roman" charset="0"/>
              </a:rPr>
              <a:t> ex </a:t>
            </a:r>
            <a:r>
              <a:rPr lang="en-US" dirty="0" err="1" smtClean="0">
                <a:latin typeface="Times New Roman" charset="0"/>
                <a:ea typeface="Times New Roman" charset="0"/>
                <a:cs typeface="Times New Roman" charset="0"/>
              </a:rPr>
              <a:t>ea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commodo</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consequat</a:t>
            </a:r>
            <a:r>
              <a:rPr lang="en-US" dirty="0" smtClean="0">
                <a:latin typeface="Times New Roman" charset="0"/>
                <a:ea typeface="Times New Roman" charset="0"/>
                <a:cs typeface="Times New Roman" charset="0"/>
              </a:rPr>
              <a:t>. </a:t>
            </a:r>
            <a:r>
              <a:rPr lang="en-US" b="1" dirty="0" err="1" smtClean="0">
                <a:latin typeface="Times New Roman" charset="0"/>
                <a:ea typeface="Times New Roman" charset="0"/>
                <a:cs typeface="Times New Roman" charset="0"/>
              </a:rPr>
              <a:t>Duis</a:t>
            </a:r>
            <a:r>
              <a:rPr lang="en-US" b="1" dirty="0" smtClean="0">
                <a:latin typeface="Times New Roman" charset="0"/>
                <a:ea typeface="Times New Roman" charset="0"/>
                <a:cs typeface="Times New Roman" charset="0"/>
              </a:rPr>
              <a:t> </a:t>
            </a:r>
            <a:r>
              <a:rPr lang="en-US" b="1" dirty="0" err="1" smtClean="0">
                <a:latin typeface="Times New Roman" charset="0"/>
                <a:ea typeface="Times New Roman" charset="0"/>
                <a:cs typeface="Times New Roman" charset="0"/>
              </a:rPr>
              <a:t>aute</a:t>
            </a:r>
            <a:r>
              <a:rPr lang="en-US" b="1" dirty="0" smtClean="0">
                <a:latin typeface="Times New Roman" charset="0"/>
                <a:ea typeface="Times New Roman" charset="0"/>
                <a:cs typeface="Times New Roman" charset="0"/>
              </a:rPr>
              <a:t> </a:t>
            </a:r>
            <a:r>
              <a:rPr lang="en-US" b="1" dirty="0" err="1" smtClean="0">
                <a:latin typeface="Times New Roman" charset="0"/>
                <a:ea typeface="Times New Roman" charset="0"/>
                <a:cs typeface="Times New Roman" charset="0"/>
              </a:rPr>
              <a:t>irure</a:t>
            </a:r>
            <a:r>
              <a:rPr lang="en-US" b="1" dirty="0" smtClean="0">
                <a:latin typeface="Times New Roman" charset="0"/>
                <a:ea typeface="Times New Roman" charset="0"/>
                <a:cs typeface="Times New Roman" charset="0"/>
              </a:rPr>
              <a:t> dolor </a:t>
            </a:r>
            <a:r>
              <a:rPr lang="en-US" dirty="0" smtClean="0">
                <a:latin typeface="Times New Roman" charset="0"/>
                <a:ea typeface="Times New Roman" charset="0"/>
                <a:cs typeface="Times New Roman" charset="0"/>
              </a:rPr>
              <a:t>in </a:t>
            </a:r>
            <a:r>
              <a:rPr lang="en-US" dirty="0" err="1" smtClean="0">
                <a:latin typeface="Times New Roman" charset="0"/>
                <a:ea typeface="Times New Roman" charset="0"/>
                <a:cs typeface="Times New Roman" charset="0"/>
              </a:rPr>
              <a:t>reprehenderit</a:t>
            </a:r>
            <a:r>
              <a:rPr lang="en-US" dirty="0" smtClean="0">
                <a:latin typeface="Times New Roman" charset="0"/>
                <a:ea typeface="Times New Roman" charset="0"/>
                <a:cs typeface="Times New Roman" charset="0"/>
              </a:rPr>
              <a:t> in </a:t>
            </a:r>
            <a:r>
              <a:rPr lang="en-US" dirty="0" err="1" smtClean="0">
                <a:latin typeface="Times New Roman" charset="0"/>
                <a:ea typeface="Times New Roman" charset="0"/>
                <a:cs typeface="Times New Roman" charset="0"/>
              </a:rPr>
              <a:t>voluptate</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velit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esse</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cillum</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dolore</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eu</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fugiat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nulla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pariatur</a:t>
            </a:r>
            <a:r>
              <a:rPr lang="en-US"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Excepteur</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sint</a:t>
            </a:r>
            <a:r>
              <a:rPr lang="en-US" i="1" dirty="0" smtClean="0">
                <a:latin typeface="Times New Roman" charset="0"/>
                <a:ea typeface="Times New Roman" charset="0"/>
                <a:cs typeface="Times New Roman" charset="0"/>
              </a:rPr>
              <a:t> </a:t>
            </a:r>
            <a:r>
              <a:rPr lang="en-US" i="1" dirty="0" err="1" smtClean="0">
                <a:latin typeface="Times New Roman" charset="0"/>
                <a:ea typeface="Times New Roman" charset="0"/>
                <a:cs typeface="Times New Roman" charset="0"/>
              </a:rPr>
              <a:t>occaecat</a:t>
            </a:r>
            <a:r>
              <a:rPr lang="en-US" i="1"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cupidatat</a:t>
            </a:r>
            <a:r>
              <a:rPr lang="en-US" dirty="0" smtClean="0">
                <a:latin typeface="Times New Roman" charset="0"/>
                <a:ea typeface="Times New Roman" charset="0"/>
                <a:cs typeface="Times New Roman" charset="0"/>
              </a:rPr>
              <a:t> non </a:t>
            </a:r>
            <a:r>
              <a:rPr lang="en-US" dirty="0" err="1" smtClean="0">
                <a:latin typeface="Times New Roman" charset="0"/>
                <a:ea typeface="Times New Roman" charset="0"/>
                <a:cs typeface="Times New Roman" charset="0"/>
              </a:rPr>
              <a:t>proident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sunt</a:t>
            </a:r>
            <a:r>
              <a:rPr lang="en-US" dirty="0" smtClean="0">
                <a:latin typeface="Times New Roman" charset="0"/>
                <a:ea typeface="Times New Roman" charset="0"/>
                <a:cs typeface="Times New Roman" charset="0"/>
              </a:rPr>
              <a:t> in culpa qui </a:t>
            </a:r>
            <a:r>
              <a:rPr lang="en-US" dirty="0" err="1" smtClean="0">
                <a:latin typeface="Times New Roman" charset="0"/>
                <a:ea typeface="Times New Roman" charset="0"/>
                <a:cs typeface="Times New Roman" charset="0"/>
              </a:rPr>
              <a:t>officia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deserunt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mollit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anim</a:t>
            </a:r>
            <a:r>
              <a:rPr lang="en-US" dirty="0" smtClean="0">
                <a:latin typeface="Times New Roman" charset="0"/>
                <a:ea typeface="Times New Roman" charset="0"/>
                <a:cs typeface="Times New Roman" charset="0"/>
              </a:rPr>
              <a:t> id </a:t>
            </a:r>
            <a:r>
              <a:rPr lang="en-US" dirty="0" err="1" smtClean="0">
                <a:latin typeface="Times New Roman" charset="0"/>
                <a:ea typeface="Times New Roman" charset="0"/>
                <a:cs typeface="Times New Roman" charset="0"/>
              </a:rPr>
              <a:t>est</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laborum</a:t>
            </a:r>
            <a:r>
              <a:rPr lang="en-US" dirty="0" smtClean="0">
                <a:latin typeface="Times New Roman" charset="0"/>
                <a:ea typeface="Times New Roman" charset="0"/>
                <a:cs typeface="Times New Roman" charset="0"/>
              </a:rPr>
              <a:t>.</a:t>
            </a:r>
          </a:p>
          <a:p>
            <a:pPr marL="0" indent="0">
              <a:buNone/>
            </a:pP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26189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90189" y="274638"/>
            <a:ext cx="3355699" cy="1648778"/>
          </a:xfrm>
        </p:spPr>
        <p:txBody>
          <a:bodyPr/>
          <a:lstStyle/>
          <a:p>
            <a:r>
              <a:rPr lang="en-US" dirty="0" smtClean="0"/>
              <a:t>Contrast in Posters</a:t>
            </a:r>
            <a:endParaRPr lang="en-US" dirty="0"/>
          </a:p>
        </p:txBody>
      </p:sp>
      <p:sp>
        <p:nvSpPr>
          <p:cNvPr id="5" name="Slide Number Placeholder 4"/>
          <p:cNvSpPr>
            <a:spLocks noGrp="1"/>
          </p:cNvSpPr>
          <p:nvPr>
            <p:ph type="sldNum" sz="quarter" idx="12"/>
          </p:nvPr>
        </p:nvSpPr>
        <p:spPr/>
        <p:txBody>
          <a:bodyPr/>
          <a:lstStyle/>
          <a:p>
            <a:fld id="{F5887A73-35C7-7A4B-A6C6-784A660F531C}" type="slidenum">
              <a:rPr lang="en-US" smtClean="0"/>
              <a:pPr/>
              <a:t>6</a:t>
            </a:fld>
            <a:endParaRPr lang="en-US"/>
          </a:p>
        </p:txBody>
      </p:sp>
      <p:sp>
        <p:nvSpPr>
          <p:cNvPr id="13" name="TextBox 12"/>
          <p:cNvSpPr txBox="1"/>
          <p:nvPr/>
        </p:nvSpPr>
        <p:spPr>
          <a:xfrm>
            <a:off x="1990189" y="2128828"/>
            <a:ext cx="3119511" cy="1200328"/>
          </a:xfrm>
          <a:prstGeom prst="rect">
            <a:avLst/>
          </a:prstGeom>
          <a:noFill/>
        </p:spPr>
        <p:txBody>
          <a:bodyPr wrap="square" rtlCol="0">
            <a:spAutoFit/>
          </a:bodyPr>
          <a:lstStyle/>
          <a:p>
            <a:r>
              <a:rPr lang="en-US" sz="2400" dirty="0">
                <a:solidFill>
                  <a:schemeClr val="bg1"/>
                </a:solidFill>
              </a:rPr>
              <a:t>This poster does not have a lot of contrasting elements</a:t>
            </a:r>
            <a:endParaRPr lang="en-US" sz="2400" dirty="0">
              <a:solidFill>
                <a:schemeClr val="bg1"/>
              </a:solidFill>
            </a:endParaRPr>
          </a:p>
        </p:txBody>
      </p:sp>
      <p:pic>
        <p:nvPicPr>
          <p:cNvPr id="2" name="Picture 1"/>
          <p:cNvPicPr>
            <a:picLocks noChangeAspect="1"/>
          </p:cNvPicPr>
          <p:nvPr/>
        </p:nvPicPr>
        <p:blipFill>
          <a:blip r:embed="rId2"/>
          <a:stretch>
            <a:fillRect/>
          </a:stretch>
        </p:blipFill>
        <p:spPr>
          <a:xfrm>
            <a:off x="5387136" y="0"/>
            <a:ext cx="5280864" cy="6858000"/>
          </a:xfrm>
          <a:prstGeom prst="rect">
            <a:avLst/>
          </a:prstGeom>
        </p:spPr>
      </p:pic>
    </p:spTree>
    <p:extLst>
      <p:ext uri="{BB962C8B-B14F-4D97-AF65-F5344CB8AC3E}">
        <p14:creationId xmlns:p14="http://schemas.microsoft.com/office/powerpoint/2010/main" val="1583307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90188" y="274639"/>
            <a:ext cx="7636412" cy="1144581"/>
          </a:xfrm>
        </p:spPr>
        <p:txBody>
          <a:bodyPr/>
          <a:lstStyle/>
          <a:p>
            <a:r>
              <a:rPr lang="en-US" dirty="0" smtClean="0"/>
              <a:t>Contrast in Posters</a:t>
            </a:r>
            <a:endParaRPr lang="en-US" dirty="0"/>
          </a:p>
        </p:txBody>
      </p:sp>
      <p:sp>
        <p:nvSpPr>
          <p:cNvPr id="5" name="Slide Number Placeholder 4"/>
          <p:cNvSpPr>
            <a:spLocks noGrp="1"/>
          </p:cNvSpPr>
          <p:nvPr>
            <p:ph type="sldNum" sz="quarter" idx="12"/>
          </p:nvPr>
        </p:nvSpPr>
        <p:spPr/>
        <p:txBody>
          <a:bodyPr/>
          <a:lstStyle/>
          <a:p>
            <a:fld id="{F5887A73-35C7-7A4B-A6C6-784A660F531C}" type="slidenum">
              <a:rPr lang="en-US" smtClean="0"/>
              <a:pPr/>
              <a:t>7</a:t>
            </a:fld>
            <a:endParaRPr lang="en-US"/>
          </a:p>
        </p:txBody>
      </p:sp>
      <p:sp>
        <p:nvSpPr>
          <p:cNvPr id="13" name="TextBox 12"/>
          <p:cNvSpPr txBox="1"/>
          <p:nvPr/>
        </p:nvSpPr>
        <p:spPr>
          <a:xfrm>
            <a:off x="1990189" y="1419220"/>
            <a:ext cx="3119511" cy="461665"/>
          </a:xfrm>
          <a:prstGeom prst="rect">
            <a:avLst/>
          </a:prstGeom>
          <a:noFill/>
        </p:spPr>
        <p:txBody>
          <a:bodyPr wrap="square" rtlCol="0">
            <a:spAutoFit/>
          </a:bodyPr>
          <a:lstStyle/>
          <a:p>
            <a:r>
              <a:rPr lang="en-US" sz="2400" dirty="0">
                <a:solidFill>
                  <a:schemeClr val="bg1"/>
                </a:solidFill>
              </a:rPr>
              <a:t>This one does.</a:t>
            </a:r>
            <a:endParaRPr lang="en-US" sz="2400" dirty="0">
              <a:solidFill>
                <a:schemeClr val="bg1"/>
              </a:solidFill>
            </a:endParaRPr>
          </a:p>
        </p:txBody>
      </p:sp>
      <p:pic>
        <p:nvPicPr>
          <p:cNvPr id="3" name="Picture 2"/>
          <p:cNvPicPr>
            <a:picLocks noChangeAspect="1"/>
          </p:cNvPicPr>
          <p:nvPr/>
        </p:nvPicPr>
        <p:blipFill>
          <a:blip r:embed="rId3"/>
          <a:stretch>
            <a:fillRect/>
          </a:stretch>
        </p:blipFill>
        <p:spPr>
          <a:xfrm>
            <a:off x="2415996" y="2009775"/>
            <a:ext cx="7061200" cy="4711700"/>
          </a:xfrm>
          <a:prstGeom prst="rect">
            <a:avLst/>
          </a:prstGeom>
        </p:spPr>
      </p:pic>
    </p:spTree>
    <p:extLst>
      <p:ext uri="{BB962C8B-B14F-4D97-AF65-F5344CB8AC3E}">
        <p14:creationId xmlns:p14="http://schemas.microsoft.com/office/powerpoint/2010/main" val="1182055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Design: Repetition</a:t>
            </a:r>
            <a:endParaRPr lang="en-US" dirty="0"/>
          </a:p>
        </p:txBody>
      </p:sp>
      <p:sp>
        <p:nvSpPr>
          <p:cNvPr id="5" name="Content Placeholder 4"/>
          <p:cNvSpPr>
            <a:spLocks noGrp="1"/>
          </p:cNvSpPr>
          <p:nvPr>
            <p:ph sz="half" idx="1"/>
          </p:nvPr>
        </p:nvSpPr>
        <p:spPr/>
        <p:txBody>
          <a:bodyPr>
            <a:noAutofit/>
          </a:bodyPr>
          <a:lstStyle/>
          <a:p>
            <a:pPr marL="0" indent="0">
              <a:buNone/>
            </a:pPr>
            <a:r>
              <a:rPr lang="en-US" dirty="0" smtClean="0"/>
              <a:t>Repeated text: bad</a:t>
            </a:r>
          </a:p>
          <a:p>
            <a:pPr marL="0" indent="0">
              <a:buNone/>
            </a:pPr>
            <a:r>
              <a:rPr lang="en-US" dirty="0" smtClean="0"/>
              <a:t>Repeated design elements: absolutely necessary</a:t>
            </a:r>
          </a:p>
          <a:p>
            <a:pPr marL="0" indent="0">
              <a:buNone/>
            </a:pPr>
            <a:endParaRPr lang="en-US" dirty="0"/>
          </a:p>
          <a:p>
            <a:pPr marL="0" indent="0">
              <a:buNone/>
            </a:pPr>
            <a:r>
              <a:rPr lang="en-US" dirty="0" smtClean="0"/>
              <a:t>Repetition helps a reader understand aspects/components that are similar or play a similar role</a:t>
            </a:r>
            <a:endParaRPr lang="en-US" dirty="0"/>
          </a:p>
        </p:txBody>
      </p:sp>
      <p:sp>
        <p:nvSpPr>
          <p:cNvPr id="6" name="Content Placeholder 5"/>
          <p:cNvSpPr>
            <a:spLocks noGrp="1"/>
          </p:cNvSpPr>
          <p:nvPr>
            <p:ph sz="half" idx="2"/>
          </p:nvPr>
        </p:nvSpPr>
        <p:spPr>
          <a:xfrm>
            <a:off x="6172200" y="1600200"/>
            <a:ext cx="4038600" cy="4902340"/>
          </a:xfrm>
        </p:spPr>
        <p:txBody>
          <a:bodyPr>
            <a:normAutofit fontScale="85000" lnSpcReduction="20000"/>
          </a:bodyPr>
          <a:lstStyle/>
          <a:p>
            <a:pPr marL="0" indent="0">
              <a:buNone/>
            </a:pPr>
            <a:r>
              <a:rPr lang="en-US" b="1" u="sng" dirty="0" err="1"/>
              <a:t>Lorem</a:t>
            </a:r>
            <a:r>
              <a:rPr lang="en-US" u="sng" dirty="0"/>
              <a:t> </a:t>
            </a:r>
            <a:r>
              <a:rPr lang="en-US" b="1" u="sng" dirty="0" err="1" smtClean="0"/>
              <a:t>ipsum</a:t>
            </a:r>
            <a:r>
              <a:rPr lang="en-US" b="1" dirty="0" smtClean="0"/>
              <a:t>.</a:t>
            </a:r>
            <a:r>
              <a:rPr lang="en-US" dirty="0" smtClean="0"/>
              <a:t> </a:t>
            </a:r>
            <a:r>
              <a:rPr lang="en-US" dirty="0"/>
              <a:t>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endParaRPr lang="en-US" dirty="0" smtClean="0"/>
          </a:p>
          <a:p>
            <a:pPr marL="0" indent="0">
              <a:buNone/>
            </a:pPr>
            <a:r>
              <a:rPr lang="en-US" b="1" u="sng" dirty="0" err="1" smtClean="0"/>
              <a:t>Ut</a:t>
            </a:r>
            <a:r>
              <a:rPr lang="en-US" u="sng" dirty="0" smtClean="0"/>
              <a:t> </a:t>
            </a:r>
            <a:r>
              <a:rPr lang="en-US" b="1" u="sng" dirty="0" err="1" smtClean="0"/>
              <a:t>enim</a:t>
            </a:r>
            <a:r>
              <a:rPr lang="en-US" b="1" dirty="0" smtClean="0"/>
              <a:t>. </a:t>
            </a:r>
            <a:r>
              <a:rPr lang="en-US" dirty="0"/>
              <a:t>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endParaRPr lang="en-US" dirty="0" smtClean="0"/>
          </a:p>
          <a:p>
            <a:pPr marL="0" indent="0">
              <a:buNone/>
            </a:pPr>
            <a:r>
              <a:rPr lang="en-US" b="1" u="sng" dirty="0" err="1" smtClean="0"/>
              <a:t>Duis</a:t>
            </a:r>
            <a:r>
              <a:rPr lang="en-US" u="sng" dirty="0" smtClean="0"/>
              <a:t> </a:t>
            </a:r>
            <a:r>
              <a:rPr lang="en-US" b="1" u="sng" dirty="0" err="1" smtClean="0"/>
              <a:t>aute</a:t>
            </a:r>
            <a:r>
              <a:rPr lang="en-US" b="1" dirty="0" smtClean="0"/>
              <a:t>.</a:t>
            </a:r>
            <a:r>
              <a:rPr lang="en-US" dirty="0" smtClean="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endParaRPr lang="en-US" dirty="0" smtClean="0"/>
          </a:p>
          <a:p>
            <a:pPr marL="0" indent="0">
              <a:buNone/>
            </a:pPr>
            <a:r>
              <a:rPr lang="en-US" b="1" u="sng" dirty="0" err="1" smtClean="0"/>
              <a:t>Excepteur</a:t>
            </a:r>
            <a:r>
              <a:rPr lang="en-US" b="1" u="sng" dirty="0" smtClean="0"/>
              <a:t> </a:t>
            </a:r>
            <a:r>
              <a:rPr lang="en-US" b="1" u="sng" dirty="0" err="1" smtClean="0"/>
              <a:t>sint</a:t>
            </a:r>
            <a:r>
              <a:rPr lang="en-US" dirty="0" smtClean="0"/>
              <a:t>. </a:t>
            </a:r>
            <a:r>
              <a:rPr lang="en-US" dirty="0" err="1" smtClean="0"/>
              <a:t>occaecat</a:t>
            </a:r>
            <a:r>
              <a:rPr lang="en-US" dirty="0" smtClean="0"/>
              <a:t> </a:t>
            </a:r>
            <a:r>
              <a:rPr lang="en-US" dirty="0" err="1" smtClean="0"/>
              <a:t>cupidatat</a:t>
            </a:r>
            <a:r>
              <a:rPr lang="en-US" dirty="0" smtClean="0"/>
              <a:t> non </a:t>
            </a:r>
            <a:r>
              <a:rPr lang="en-US" dirty="0" err="1" smtClean="0"/>
              <a:t>proident</a:t>
            </a:r>
            <a:r>
              <a:rPr lang="en-US" dirty="0" smtClean="0"/>
              <a:t>, </a:t>
            </a:r>
            <a:r>
              <a:rPr lang="en-US" dirty="0" err="1" smtClean="0"/>
              <a:t>sunt</a:t>
            </a:r>
            <a:r>
              <a:rPr lang="en-US" dirty="0" smtClean="0"/>
              <a:t> in culpa qui </a:t>
            </a:r>
            <a:r>
              <a:rPr lang="en-US" dirty="0" err="1" smtClean="0"/>
              <a:t>officia</a:t>
            </a:r>
            <a:r>
              <a:rPr lang="en-US" dirty="0" smtClean="0"/>
              <a:t> </a:t>
            </a:r>
            <a:r>
              <a:rPr lang="en-US" dirty="0" err="1" smtClean="0"/>
              <a:t>deserunt</a:t>
            </a:r>
            <a:r>
              <a:rPr lang="en-US" dirty="0" smtClean="0"/>
              <a:t> </a:t>
            </a:r>
            <a:r>
              <a:rPr lang="en-US" dirty="0" err="1" smtClean="0"/>
              <a:t>mollit</a:t>
            </a:r>
            <a:r>
              <a:rPr lang="en-US" dirty="0" smtClean="0"/>
              <a:t> </a:t>
            </a:r>
            <a:r>
              <a:rPr lang="en-US" dirty="0" err="1" smtClean="0"/>
              <a:t>anim</a:t>
            </a:r>
            <a:r>
              <a:rPr lang="en-US" dirty="0" smtClean="0"/>
              <a:t> id </a:t>
            </a:r>
            <a:r>
              <a:rPr lang="en-US" dirty="0" err="1" smtClean="0"/>
              <a:t>est</a:t>
            </a:r>
            <a:r>
              <a:rPr lang="en-US" dirty="0" smtClean="0"/>
              <a:t> </a:t>
            </a:r>
            <a:r>
              <a:rPr lang="en-US" dirty="0" err="1" smtClean="0"/>
              <a:t>laborum</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8</a:t>
            </a:fld>
            <a:endParaRPr lang="en-US"/>
          </a:p>
        </p:txBody>
      </p:sp>
    </p:spTree>
    <p:extLst>
      <p:ext uri="{BB962C8B-B14F-4D97-AF65-F5344CB8AC3E}">
        <p14:creationId xmlns:p14="http://schemas.microsoft.com/office/powerpoint/2010/main" val="743438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4099626" cy="1499385"/>
          </a:xfrm>
        </p:spPr>
        <p:txBody>
          <a:bodyPr>
            <a:normAutofit fontScale="90000"/>
          </a:bodyPr>
          <a:lstStyle/>
          <a:p>
            <a:r>
              <a:rPr lang="en-US" dirty="0" smtClean="0"/>
              <a:t>Repetition across multiple elements</a:t>
            </a:r>
            <a:endParaRPr lang="en-US" dirty="0"/>
          </a:p>
        </p:txBody>
      </p:sp>
      <p:sp>
        <p:nvSpPr>
          <p:cNvPr id="5" name="Slide Number Placeholder 4"/>
          <p:cNvSpPr>
            <a:spLocks noGrp="1"/>
          </p:cNvSpPr>
          <p:nvPr>
            <p:ph type="sldNum" sz="quarter" idx="12"/>
          </p:nvPr>
        </p:nvSpPr>
        <p:spPr/>
        <p:txBody>
          <a:bodyPr/>
          <a:lstStyle/>
          <a:p>
            <a:fld id="{F5887A73-35C7-7A4B-A6C6-784A660F531C}" type="slidenum">
              <a:rPr lang="en-US" smtClean="0"/>
              <a:pPr/>
              <a:t>9</a:t>
            </a:fld>
            <a:endParaRPr lang="en-US"/>
          </a:p>
        </p:txBody>
      </p:sp>
      <p:pic>
        <p:nvPicPr>
          <p:cNvPr id="9" name="Picture 8"/>
          <p:cNvPicPr>
            <a:picLocks noChangeAspect="1"/>
          </p:cNvPicPr>
          <p:nvPr/>
        </p:nvPicPr>
        <p:blipFill>
          <a:blip r:embed="rId2"/>
          <a:stretch>
            <a:fillRect/>
          </a:stretch>
        </p:blipFill>
        <p:spPr>
          <a:xfrm>
            <a:off x="6293800" y="0"/>
            <a:ext cx="4374200" cy="6858000"/>
          </a:xfrm>
          <a:prstGeom prst="rect">
            <a:avLst/>
          </a:prstGeom>
        </p:spPr>
      </p:pic>
      <p:sp>
        <p:nvSpPr>
          <p:cNvPr id="10" name="TextBox 9"/>
          <p:cNvSpPr txBox="1"/>
          <p:nvPr/>
        </p:nvSpPr>
        <p:spPr>
          <a:xfrm>
            <a:off x="1990189" y="2128829"/>
            <a:ext cx="3119511" cy="830997"/>
          </a:xfrm>
          <a:prstGeom prst="rect">
            <a:avLst/>
          </a:prstGeom>
          <a:noFill/>
        </p:spPr>
        <p:txBody>
          <a:bodyPr wrap="square" rtlCol="0">
            <a:spAutoFit/>
          </a:bodyPr>
          <a:lstStyle/>
          <a:p>
            <a:r>
              <a:rPr lang="en-US" sz="2400" dirty="0">
                <a:solidFill>
                  <a:schemeClr val="bg1"/>
                </a:solidFill>
              </a:rPr>
              <a:t>Helps in creating an impression of unity</a:t>
            </a:r>
            <a:endParaRPr lang="en-US" sz="2400" dirty="0">
              <a:solidFill>
                <a:schemeClr val="bg1"/>
              </a:solidFill>
            </a:endParaRPr>
          </a:p>
        </p:txBody>
      </p:sp>
    </p:spTree>
    <p:extLst>
      <p:ext uri="{BB962C8B-B14F-4D97-AF65-F5344CB8AC3E}">
        <p14:creationId xmlns:p14="http://schemas.microsoft.com/office/powerpoint/2010/main" val="1407809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2277</Words>
  <Application>Microsoft Macintosh PowerPoint</Application>
  <PresentationFormat>Widescreen</PresentationFormat>
  <Paragraphs>143</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Calibri Light</vt:lpstr>
      <vt:lpstr>Times New Roman</vt:lpstr>
      <vt:lpstr>Arial</vt:lpstr>
      <vt:lpstr>Office Theme</vt:lpstr>
      <vt:lpstr>Visual Design &amp; Posters</vt:lpstr>
      <vt:lpstr>Visual Design</vt:lpstr>
      <vt:lpstr>Visual Design: Consider a block of text (document)</vt:lpstr>
      <vt:lpstr>Visual Design: Contrast</vt:lpstr>
      <vt:lpstr>Visual Design: Contrast</vt:lpstr>
      <vt:lpstr>Contrast in Posters</vt:lpstr>
      <vt:lpstr>Contrast in Posters</vt:lpstr>
      <vt:lpstr>Visual Design: Repetition</vt:lpstr>
      <vt:lpstr>Repetition across multiple elements</vt:lpstr>
      <vt:lpstr>Visual Design: Alignment</vt:lpstr>
      <vt:lpstr>Alignment in Posters</vt:lpstr>
      <vt:lpstr>PowerPoint Presentation</vt:lpstr>
      <vt:lpstr>Visual Design: Proximity</vt:lpstr>
      <vt:lpstr>Proximity in Layout</vt:lpstr>
      <vt:lpstr>Proximity in Layout</vt:lpstr>
      <vt:lpstr>Proximity in Layout</vt:lpstr>
      <vt:lpstr>All together now…</vt:lpstr>
      <vt:lpstr>Visual Design: Final Notes…</vt:lpstr>
      <vt:lpstr>For Academic Posters</vt:lpstr>
      <vt:lpstr>Resources</vt:lpstr>
      <vt:lpstr>Activity</vt:lpstr>
      <vt:lpstr>Activity</vt:lpstr>
      <vt:lpstr>For Next Time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Design &amp; Posters</dc:title>
  <dc:creator>Anthony Tang</dc:creator>
  <cp:lastModifiedBy>Anthony Tang</cp:lastModifiedBy>
  <cp:revision>6</cp:revision>
  <dcterms:created xsi:type="dcterms:W3CDTF">2016-03-02T14:17:40Z</dcterms:created>
  <dcterms:modified xsi:type="dcterms:W3CDTF">2016-03-02T14:57:39Z</dcterms:modified>
</cp:coreProperties>
</file>